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1767" y="4778420"/>
            <a:ext cx="3944919" cy="1096899"/>
          </a:xfrm>
        </p:spPr>
        <p:txBody>
          <a:bodyPr>
            <a:normAutofit/>
          </a:bodyPr>
          <a:lstStyle/>
          <a:p>
            <a:r>
              <a:rPr lang="bg-BG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УРОК 116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2" y="4232742"/>
            <a:ext cx="4807702" cy="262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52" y="334306"/>
            <a:ext cx="5139510" cy="297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7711" y="1823893"/>
            <a:ext cx="8403849" cy="2408849"/>
          </a:xfrm>
        </p:spPr>
        <p:txBody>
          <a:bodyPr/>
          <a:lstStyle/>
          <a:p>
            <a:r>
              <a:rPr lang="bg-BG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ПРАВОЪГЪЛЕН</a:t>
            </a:r>
            <a:br>
              <a:rPr lang="bg-BG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bg-BG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ПАРАЛЕЛЕПИПЕД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443" y="4760794"/>
            <a:ext cx="2182557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8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389" y="41962"/>
            <a:ext cx="2619375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983" y="0"/>
            <a:ext cx="2190038" cy="1827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152" y="4650658"/>
            <a:ext cx="1405848" cy="2207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373" y="1785037"/>
            <a:ext cx="6999645" cy="1740309"/>
          </a:xfrm>
        </p:spPr>
        <p:txBody>
          <a:bodyPr>
            <a:noAutofit/>
          </a:bodyPr>
          <a:lstStyle/>
          <a:p>
            <a:pPr algn="ctr"/>
            <a:r>
              <a:rPr lang="bg-BG" sz="4000" dirty="0"/>
              <a:t>ПАРАЛЕЛЕПИПЕДИТЕ </a:t>
            </a:r>
            <a:br>
              <a:rPr lang="bg-BG" sz="4000" dirty="0"/>
            </a:br>
            <a:r>
              <a:rPr lang="bg-BG" sz="4000" dirty="0"/>
              <a:t>СА НАВСЯКЪДЕ ОКОЛО НАС!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076" y="3266128"/>
            <a:ext cx="5577073" cy="35918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3600" i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Тази форма е много удобна за подреждане, за вграждане, за съхранение. Компактна, стабилна</a:t>
            </a:r>
          </a:p>
          <a:p>
            <a:pPr marL="0" indent="0" algn="ctr">
              <a:buNone/>
            </a:pPr>
            <a:r>
              <a:rPr lang="bg-BG" sz="3600" i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 и лесна за изработка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1192" y="2714625"/>
            <a:ext cx="22383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442" y="88270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17" y="-119112"/>
            <a:ext cx="24955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20226"/>
            <a:ext cx="2619375" cy="2437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444839"/>
            <a:ext cx="2619375" cy="1975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01764"/>
            <a:ext cx="2619375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4316" y="0"/>
            <a:ext cx="1741384" cy="17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6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5" y="415552"/>
            <a:ext cx="9521785" cy="134395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253" y="1759503"/>
            <a:ext cx="8190271" cy="5098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3" y="26784"/>
            <a:ext cx="2899558" cy="1516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2" y="1543642"/>
            <a:ext cx="2899559" cy="53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00748"/>
            <a:ext cx="11877368" cy="3342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7317"/>
            <a:ext cx="6666270" cy="1740310"/>
          </a:xfrm>
        </p:spPr>
        <p:txBody>
          <a:bodyPr>
            <a:normAutofit/>
          </a:bodyPr>
          <a:lstStyle/>
          <a:p>
            <a:r>
              <a:rPr lang="bg-BG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ИЗМЕРЕНИЯТА НА </a:t>
            </a:r>
            <a:br>
              <a:rPr lang="bg-BG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bg-BG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ПАРАЛЕЛЕПИПЕДА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14852A8E-8DD3-F4F1-B00A-56220D695A48}"/>
              </a:ext>
            </a:extLst>
          </p:cNvPr>
          <p:cNvSpPr txBox="1"/>
          <p:nvPr/>
        </p:nvSpPr>
        <p:spPr>
          <a:xfrm>
            <a:off x="540327" y="5862171"/>
            <a:ext cx="870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Кубът е вид правоъгълен паралелепипед.</a:t>
            </a:r>
          </a:p>
        </p:txBody>
      </p:sp>
    </p:spTree>
    <p:extLst>
      <p:ext uri="{BB962C8B-B14F-4D97-AF65-F5344CB8AC3E}">
        <p14:creationId xmlns:p14="http://schemas.microsoft.com/office/powerpoint/2010/main" val="350347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240"/>
            <a:ext cx="9311147" cy="786580"/>
          </a:xfrm>
        </p:spPr>
        <p:txBody>
          <a:bodyPr>
            <a:noAutofit/>
          </a:bodyPr>
          <a:lstStyle/>
          <a:p>
            <a:r>
              <a:rPr lang="bg-BG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ЕЛЕМЕНТИТЕ НА ПАРАЛЕЛЕПИПЕДА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26" y="924820"/>
            <a:ext cx="6362480" cy="397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542" y="4549600"/>
            <a:ext cx="9527458" cy="230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724" y="1068438"/>
            <a:ext cx="4936276" cy="36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26" y="451639"/>
            <a:ext cx="3400702" cy="3141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528" y="1465005"/>
            <a:ext cx="7571234" cy="430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77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275234" cy="1320800"/>
          </a:xfrm>
        </p:spPr>
        <p:txBody>
          <a:bodyPr>
            <a:normAutofit/>
          </a:bodyPr>
          <a:lstStyle/>
          <a:p>
            <a:r>
              <a:rPr lang="bg-B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ЗАДАЧИ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8155" y="2160589"/>
                <a:ext cx="11867535" cy="45351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g-BG" sz="3200" i="1" u="sng" dirty="0">
                    <a:solidFill>
                      <a:schemeClr val="accent2">
                        <a:lumMod val="75000"/>
                      </a:schemeClr>
                    </a:solidFill>
                    <a:latin typeface="Baskerville Old Face" panose="02020602080505020303" pitchFamily="18" charset="0"/>
                  </a:rPr>
                  <a:t>Решение</a:t>
                </a:r>
                <a:r>
                  <a:rPr lang="bg-BG" sz="3200" i="1" dirty="0">
                    <a:latin typeface="Baskerville Old Face" panose="02020602080505020303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bg-BG" sz="3200" i="1" dirty="0">
                    <a:latin typeface="Baskerville Old Face" panose="02020602080505020303" pitchFamily="18" charset="0"/>
                  </a:rPr>
                  <a:t>а)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bg-BG" sz="3200" i="1" dirty="0">
                    <a:latin typeface="Baskerville Old Face" panose="02020602080505020303" pitchFamily="18" charset="0"/>
                  </a:rPr>
                  <a:t>= 4.а + 4.</a:t>
                </a:r>
                <a:r>
                  <a:rPr lang="en-US" sz="3200" i="1" dirty="0">
                    <a:latin typeface="Baskerville Old Face" panose="02020602080505020303" pitchFamily="18" charset="0"/>
                  </a:rPr>
                  <a:t>b + 4.c </a:t>
                </a:r>
                <a:r>
                  <a:rPr lang="bg-BG" sz="3200" i="1" dirty="0">
                    <a:latin typeface="Baskerville Old Face" panose="02020602080505020303" pitchFamily="18" charset="0"/>
                  </a:rPr>
                  <a:t> е формулата за сбора на всички ръбове</a:t>
                </a:r>
              </a:p>
              <a:p>
                <a:pPr marL="0" indent="0">
                  <a:buNone/>
                </a:pPr>
                <a:r>
                  <a:rPr lang="bg-BG" sz="3200" i="1" dirty="0">
                    <a:latin typeface="Baskerville Old Face" panose="02020602080505020303" pitchFamily="18" charset="0"/>
                  </a:rPr>
                  <a:t>	а = 5</a:t>
                </a:r>
                <a:r>
                  <a:rPr lang="en-US" sz="3200" i="1" dirty="0">
                    <a:latin typeface="Baskerville Old Face" panose="02020602080505020303" pitchFamily="18" charset="0"/>
                  </a:rPr>
                  <a:t>cm</a:t>
                </a:r>
              </a:p>
              <a:p>
                <a:pPr marL="0" indent="0">
                  <a:buNone/>
                </a:pPr>
                <a:r>
                  <a:rPr lang="en-US" sz="3200" i="1" dirty="0">
                    <a:latin typeface="Baskerville Old Face" panose="02020602080505020303" pitchFamily="18" charset="0"/>
                  </a:rPr>
                  <a:t>	b = 3cm		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3200" i="1" dirty="0">
                    <a:latin typeface="Baskerville Old Face" panose="02020602080505020303" pitchFamily="18" charset="0"/>
                  </a:rPr>
                  <a:t> = 4. 5 + 4. 3 + 4. 6 = 4. (5 + 3 + 6) = 4. 14 = 56cm</a:t>
                </a:r>
              </a:p>
              <a:p>
                <a:pPr marL="0" indent="0">
                  <a:buNone/>
                </a:pPr>
                <a:r>
                  <a:rPr lang="en-US" sz="3200" i="1" dirty="0">
                    <a:latin typeface="Baskerville Old Face" panose="02020602080505020303" pitchFamily="18" charset="0"/>
                  </a:rPr>
                  <a:t>	c = 6cm</a:t>
                </a:r>
              </a:p>
              <a:p>
                <a:pPr marL="0" indent="0">
                  <a:buNone/>
                </a:pPr>
                <a:r>
                  <a:rPr lang="bg-BG" sz="3200" i="1" dirty="0">
                    <a:latin typeface="Baskerville Old Face" panose="02020602080505020303" pitchFamily="18" charset="0"/>
                  </a:rPr>
                  <a:t>б)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>
                    <a:latin typeface="Baskerville Old Face" panose="02020602080505020303" pitchFamily="18" charset="0"/>
                  </a:rPr>
                  <a:t>= 2.(a. b + a. c + b. c)</a:t>
                </a:r>
                <a:r>
                  <a:rPr lang="bg-BG" sz="3200" i="1" dirty="0">
                    <a:latin typeface="Baskerville Old Face" panose="02020602080505020303" pitchFamily="18" charset="0"/>
                  </a:rPr>
                  <a:t> </a:t>
                </a:r>
                <a:r>
                  <a:rPr lang="en-US" sz="3200" i="1" dirty="0">
                    <a:latin typeface="Baskerville Old Face" panose="02020602080505020303" pitchFamily="18" charset="0"/>
                  </a:rPr>
                  <a:t>=2. (5.3 + 5.6 + 3.6) = 2. (15 + 30 + 18)</a:t>
                </a:r>
              </a:p>
              <a:p>
                <a:pPr marL="0" indent="0">
                  <a:buNone/>
                </a:pPr>
                <a:r>
                  <a:rPr lang="en-US" sz="3200" i="1" dirty="0">
                    <a:latin typeface="Baskerville Old Face" panose="02020602080505020303" pitchFamily="18" charset="0"/>
                  </a:rPr>
                  <a:t>	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>
                    <a:latin typeface="Baskerville Old Face" panose="02020602080505020303" pitchFamily="18" charset="0"/>
                  </a:rPr>
                  <a:t>= 2. 63 = 126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155" y="2160589"/>
                <a:ext cx="11867535" cy="4535179"/>
              </a:xfrm>
              <a:blipFill>
                <a:blip r:embed="rId2"/>
                <a:stretch>
                  <a:fillRect l="-1335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75" y="346094"/>
            <a:ext cx="5753083" cy="2070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2290917" y="4090218"/>
            <a:ext cx="383457" cy="52111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2015613" y="3451122"/>
            <a:ext cx="275304" cy="1799303"/>
          </a:xfrm>
          <a:prstGeom prst="rightBrace">
            <a:avLst>
              <a:gd name="adj1" fmla="val 22619"/>
              <a:gd name="adj2" fmla="val 5000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7334" y="2812026"/>
            <a:ext cx="3029427" cy="5014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7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690"/>
            <a:ext cx="3816008" cy="2863288"/>
          </a:xfrm>
        </p:spPr>
        <p:txBody>
          <a:bodyPr>
            <a:normAutofit fontScale="90000"/>
          </a:bodyPr>
          <a:lstStyle/>
          <a:p>
            <a:r>
              <a:rPr lang="bg-BG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ЗАДАЧИ от учебника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981" y="0"/>
            <a:ext cx="6587968" cy="166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4965" y="1193818"/>
            <a:ext cx="5157035" cy="2020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008" y="1478325"/>
            <a:ext cx="3491727" cy="164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142" y="3020814"/>
                <a:ext cx="1196585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2800" i="1" u="sng" dirty="0">
                    <a:solidFill>
                      <a:srgbClr val="00B050"/>
                    </a:solidFill>
                    <a:latin typeface="Baskerville Old Face" panose="02020602080505020303" pitchFamily="18" charset="0"/>
                  </a:rPr>
                  <a:t>Решение</a:t>
                </a:r>
                <a:r>
                  <a:rPr lang="bg-BG" sz="2800" i="1" dirty="0">
                    <a:latin typeface="Baskerville Old Face" panose="02020602080505020303" pitchFamily="18" charset="0"/>
                  </a:rPr>
                  <a:t>:</a:t>
                </a:r>
                <a:r>
                  <a:rPr lang="en-US" sz="2800" i="1" dirty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 P = 2. (a + b)   </a:t>
                </a:r>
                <a:r>
                  <a:rPr lang="bg-BG" sz="2800" i="1" dirty="0">
                    <a:solidFill>
                      <a:schemeClr val="accent2">
                        <a:lumMod val="75000"/>
                      </a:schemeClr>
                    </a:solidFill>
                    <a:latin typeface="Baskerville Old Face" panose="02020602080505020303" pitchFamily="18" charset="0"/>
                  </a:rPr>
                  <a:t>формулата за обиколка</a:t>
                </a:r>
                <a:endParaRPr lang="bg-BG" sz="2800" i="1" dirty="0">
                  <a:latin typeface="Baskerville Old Face" panose="02020602080505020303" pitchFamily="18" charset="0"/>
                </a:endParaRPr>
              </a:p>
              <a:p>
                <a:r>
                  <a:rPr lang="bg-BG" sz="2800" i="1" dirty="0">
                    <a:latin typeface="Baskerville Old Face" panose="02020602080505020303" pitchFamily="18" charset="0"/>
                  </a:rPr>
                  <a:t>а) </a:t>
                </a:r>
                <a:r>
                  <a:rPr lang="en-US" sz="2800" i="1" dirty="0">
                    <a:latin typeface="Baskerville Old Face" panose="02020602080505020303" pitchFamily="18" charset="0"/>
                  </a:rPr>
                  <a:t>P</a:t>
                </a:r>
                <a:r>
                  <a:rPr lang="bg-BG" sz="2800" i="1" dirty="0">
                    <a:latin typeface="Baskerville Old Face" panose="02020602080505020303" pitchFamily="18" charset="0"/>
                  </a:rPr>
                  <a:t> = 2.(3 + 3) = 2.6 =12 </a:t>
                </a:r>
                <a:r>
                  <a:rPr lang="en-US" sz="2800" i="1" dirty="0">
                    <a:latin typeface="Baskerville Old Face" panose="02020602080505020303" pitchFamily="18" charset="0"/>
                  </a:rPr>
                  <a:t>cm								</a:t>
                </a:r>
                <a:r>
                  <a:rPr lang="bg-BG" sz="2800" i="1" dirty="0">
                    <a:latin typeface="Baskerville Old Face" panose="02020602080505020303" pitchFamily="18" charset="0"/>
                  </a:rPr>
                  <a:t>в) </a:t>
                </a:r>
                <a:r>
                  <a:rPr lang="en-US" sz="2800" i="1" dirty="0">
                    <a:latin typeface="Baskerville Old Face" panose="02020602080505020303" pitchFamily="18" charset="0"/>
                  </a:rPr>
                  <a:t>P = 2.(3 + 7) =2. 10 = 20 cm</a:t>
                </a:r>
              </a:p>
              <a:p>
                <a:r>
                  <a:rPr lang="en-US" sz="2800" i="1" dirty="0">
                    <a:latin typeface="Baskerville Old Face" panose="02020602080505020303" pitchFamily="18" charset="0"/>
                  </a:rPr>
                  <a:t>P = 2.(4 + 10) = 2. 14 = 28 cm						         P = 2.(4 + 4) = 2. 8 = 16 cm</a:t>
                </a:r>
              </a:p>
              <a:p>
                <a:r>
                  <a:rPr lang="en-US" sz="2800" i="1" dirty="0">
                    <a:latin typeface="Baskerville Old Face" panose="02020602080505020303" pitchFamily="18" charset="0"/>
                  </a:rPr>
                  <a:t>P = 2.(10 + 8) = 2. 18 = 36 cm						        P = 2.(4 + 10) = 2. 14 = 28 cm</a:t>
                </a:r>
                <a:endParaRPr lang="bg-BG" sz="2800" i="1" dirty="0">
                  <a:latin typeface="Baskerville Old Face" panose="02020602080505020303" pitchFamily="18" charset="0"/>
                </a:endParaRPr>
              </a:p>
              <a:p>
                <a:r>
                  <a:rPr lang="bg-BG" sz="2800" i="1" dirty="0">
                    <a:latin typeface="Baskerville Old Face" panose="02020602080505020303" pitchFamily="18" charset="0"/>
                  </a:rPr>
                  <a:t>б) </a:t>
                </a:r>
                <a:r>
                  <a:rPr lang="en-US" sz="2800" i="1" dirty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B = a. b</a:t>
                </a:r>
                <a:r>
                  <a:rPr lang="bg-BG" sz="2800" i="1" dirty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   </a:t>
                </a:r>
                <a:r>
                  <a:rPr lang="en-US" sz="2800" i="1" dirty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 </a:t>
                </a:r>
                <a:r>
                  <a:rPr lang="bg-BG" sz="2800" i="1" dirty="0">
                    <a:solidFill>
                      <a:schemeClr val="accent1">
                        <a:lumMod val="75000"/>
                      </a:schemeClr>
                    </a:solidFill>
                    <a:latin typeface="Baskerville Old Face" panose="02020602080505020303" pitchFamily="18" charset="0"/>
                  </a:rPr>
                  <a:t>формулата за лице на основата</a:t>
                </a:r>
                <a:endParaRPr lang="en-US" sz="2800" i="1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endParaRPr>
              </a:p>
              <a:p>
                <a:r>
                  <a:rPr lang="en-US" sz="2800" i="1" dirty="0">
                    <a:latin typeface="Baskerville Old Face" panose="02020602080505020303" pitchFamily="18" charset="0"/>
                  </a:rPr>
                  <a:t>B = 2. (3 . 3) = 2 . 9 = 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>
                    <a:latin typeface="Baskerville Old Face" panose="02020602080505020303" pitchFamily="18" charset="0"/>
                  </a:rPr>
                  <a:t>							P = 2.(10 + 9) = 2. 19 = 38 cm</a:t>
                </a:r>
              </a:p>
              <a:p>
                <a:r>
                  <a:rPr lang="en-US" sz="2800" i="1" dirty="0">
                    <a:latin typeface="Baskerville Old Face" panose="02020602080505020303" pitchFamily="18" charset="0"/>
                  </a:rPr>
                  <a:t>B = 2. (4 . 10) = 2 . 40 = 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>
                    <a:latin typeface="Baskerville Old Face" panose="02020602080505020303" pitchFamily="18" charset="0"/>
                  </a:rPr>
                  <a:t>							P = 2. (8 + 9) = 2. 17 = 34 cm	</a:t>
                </a:r>
              </a:p>
              <a:p>
                <a:r>
                  <a:rPr lang="en-US" sz="2800" i="1" dirty="0">
                    <a:latin typeface="Baskerville Old Face" panose="02020602080505020303" pitchFamily="18" charset="0"/>
                  </a:rPr>
                  <a:t>B = 2. (10 . 8) = 2 . 80 = 160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>
                    <a:latin typeface="Baskerville Old Face" panose="02020602080505020303" pitchFamily="18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2" y="3020814"/>
                <a:ext cx="11965858" cy="3539430"/>
              </a:xfrm>
              <a:prstGeom prst="rect">
                <a:avLst/>
              </a:prstGeom>
              <a:blipFill>
                <a:blip r:embed="rId5"/>
                <a:stretch>
                  <a:fillRect l="-1019" t="-2241" r="-764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7443019" y="3519948"/>
            <a:ext cx="0" cy="301850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60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53" y="1573161"/>
            <a:ext cx="9843182" cy="4286866"/>
          </a:xfrm>
        </p:spPr>
        <p:txBody>
          <a:bodyPr>
            <a:noAutofit/>
          </a:bodyPr>
          <a:lstStyle/>
          <a:p>
            <a:pPr algn="ctr"/>
            <a:r>
              <a:rPr lang="bg-B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ДОМАШНА РАБОТА</a:t>
            </a:r>
            <a:br>
              <a:rPr lang="bg-B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bg-B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РЕШЕТЕ ЗАДАЧИТЕ</a:t>
            </a:r>
            <a:br>
              <a:rPr lang="bg-B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bg-B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В УЧЕБНАТА ТЕТРАДКА </a:t>
            </a:r>
            <a:br>
              <a:rPr lang="bg-B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bg-BG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 СТР. 56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746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422</Words>
  <Application>Microsoft Office PowerPoint</Application>
  <PresentationFormat>Широк екран</PresentationFormat>
  <Paragraphs>26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5" baseType="lpstr">
      <vt:lpstr>Arial</vt:lpstr>
      <vt:lpstr>Baskerville Old Face</vt:lpstr>
      <vt:lpstr>Cambria Math</vt:lpstr>
      <vt:lpstr>Trebuchet MS</vt:lpstr>
      <vt:lpstr>Wingdings 3</vt:lpstr>
      <vt:lpstr>Facet</vt:lpstr>
      <vt:lpstr>ПРАВОЪГЪЛЕН ПАРАЛЕЛЕПИПЕД</vt:lpstr>
      <vt:lpstr>ПАРАЛЕЛЕПИПЕДИТЕ  СА НАВСЯКЪДЕ ОКОЛО НАС!</vt:lpstr>
      <vt:lpstr>Презентация на PowerPoint</vt:lpstr>
      <vt:lpstr>ИЗМЕРЕНИЯТА НА  ПАРАЛЕЛЕПИПЕДА</vt:lpstr>
      <vt:lpstr>ЕЛЕМЕНТИТЕ НА ПАРАЛЕЛЕПИПЕДА</vt:lpstr>
      <vt:lpstr>Презентация на PowerPoint</vt:lpstr>
      <vt:lpstr>ЗАДАЧИ</vt:lpstr>
      <vt:lpstr>ЗАДАЧИ от учебника</vt:lpstr>
      <vt:lpstr>ЗА ДОМАШНА РАБОТА РЕШЕТЕ ЗАДАЧИТЕ  В УЧЕБНАТА ТЕТРАДКА  НА СТР. 56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ПРАВОЪГЪЛЕН ПАРАЛЕЛЕПИПЕД</dc:title>
  <dc:creator>Dell</dc:creator>
  <cp:lastModifiedBy>Ivan Hristov</cp:lastModifiedBy>
  <cp:revision>17</cp:revision>
  <dcterms:created xsi:type="dcterms:W3CDTF">2020-05-29T19:14:44Z</dcterms:created>
  <dcterms:modified xsi:type="dcterms:W3CDTF">2022-05-29T13:40:19Z</dcterms:modified>
</cp:coreProperties>
</file>