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2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71" r:id="rId12"/>
    <p:sldId id="272" r:id="rId13"/>
    <p:sldId id="273" r:id="rId14"/>
    <p:sldId id="274" r:id="rId15"/>
    <p:sldId id="276" r:id="rId16"/>
    <p:sldId id="277" r:id="rId17"/>
    <p:sldId id="278" r:id="rId18"/>
    <p:sldId id="279" r:id="rId19"/>
    <p:sldId id="280" r:id="rId20"/>
    <p:sldId id="268" r:id="rId21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4302E-E615-4BFF-96A9-AF5C27DAF715}" type="datetimeFigureOut">
              <a:rPr lang="bg-BG" smtClean="0"/>
              <a:t>18.4.2022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1F6205-36A5-4E94-8FB6-40724D85751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97705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CBD8F09-BDFD-4964-9D0C-52677CE460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7F7BF953-6BAC-4284-9448-60C202DE1F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A6CE4E44-F55F-4189-80C2-CF71AB910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4AB8-65C8-4635-8ACD-A4ED4DEAE84B}" type="datetime1">
              <a:rPr lang="bg-BG" smtClean="0"/>
              <a:t>18.4.2022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84A5B0BE-5E72-4C36-83E6-FAF4C17DB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Владислава Цонева</a:t>
            </a:r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C12006E3-99E4-4A2D-8E30-D6781B0DE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45F7C-E4E5-4F78-8343-314625E3106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05573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D5F81EE-6D87-4C28-B70C-1257203F9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вертикален текст 2">
            <a:extLst>
              <a:ext uri="{FF2B5EF4-FFF2-40B4-BE49-F238E27FC236}">
                <a16:creationId xmlns:a16="http://schemas.microsoft.com/office/drawing/2014/main" id="{57F0C872-B47E-479D-A604-6619C49F69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6DFB2D30-AF4B-4B2B-A758-7AFF0FFB7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A100-CFA7-414F-BD8B-3883317F6280}" type="datetime1">
              <a:rPr lang="bg-BG" smtClean="0"/>
              <a:t>18.4.2022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FDDDFC2E-EB31-4CD4-B638-81F006C0F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Владислава Цонева</a:t>
            </a:r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0E688DCE-E2B2-4FD8-8CAB-AF807FA57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45F7C-E4E5-4F78-8343-314625E3106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87819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>
            <a:extLst>
              <a:ext uri="{FF2B5EF4-FFF2-40B4-BE49-F238E27FC236}">
                <a16:creationId xmlns:a16="http://schemas.microsoft.com/office/drawing/2014/main" id="{5BE7B616-F14B-40F7-82AD-BBAE8EC7BB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вертикален текст 2">
            <a:extLst>
              <a:ext uri="{FF2B5EF4-FFF2-40B4-BE49-F238E27FC236}">
                <a16:creationId xmlns:a16="http://schemas.microsoft.com/office/drawing/2014/main" id="{04503EE7-43FE-4CCB-BE19-FA956496E5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74B20388-CAAB-4C5D-B7A2-CDDF768C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AAEDB-2DAD-467C-83A6-389E4AEB9895}" type="datetime1">
              <a:rPr lang="bg-BG" smtClean="0"/>
              <a:t>18.4.2022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4D463745-D38E-42BD-BA4B-ABE434F5B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Владислава Цонева</a:t>
            </a:r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E01DB573-6427-44D0-9CC3-8FC5DF93A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45F7C-E4E5-4F78-8343-314625E3106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7128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6EF3B396-146D-4939-9A26-990EEBCF1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A83689FD-7786-42C8-9D86-5B19E3D27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94393E1E-67E9-47D7-A896-265AF6FC5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725CD-16A4-4213-94A3-B37AB4CA0B97}" type="datetime1">
              <a:rPr lang="bg-BG" smtClean="0"/>
              <a:t>18.4.2022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3CE52929-3021-4BAE-ABE4-788D241D9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Владислава Цонева</a:t>
            </a:r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3A9EAA9E-9F89-4216-B963-4B038D7D0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45F7C-E4E5-4F78-8343-314625E3106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3154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A04AAE1C-17D9-451A-8FB5-EACFCAB60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BAE8E5EC-8704-430E-BAFA-0EA5A8AC83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43724649-3107-4C12-B607-D222CE751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E3A0-D8A6-4837-933F-78A91193B889}" type="datetime1">
              <a:rPr lang="bg-BG" smtClean="0"/>
              <a:t>18.4.2022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3FBE6892-2CAD-4378-ACC2-28DEE276A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Владислава Цонева</a:t>
            </a:r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5D0D1FD2-EE6C-4FC1-8391-FD7DE0B4A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45F7C-E4E5-4F78-8343-314625E3106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67782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AB17085C-896F-46B0-9FF9-D04942312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7F8BF127-2CAE-4BDF-8700-2A788A1AC7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id="{CE0D4004-5609-4442-9405-E7E67EFAA0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E4E0C48A-98A1-42A6-81AD-F6E476B56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DE488-5B95-4C81-8DE1-52215E5D965B}" type="datetime1">
              <a:rPr lang="bg-BG" smtClean="0"/>
              <a:t>18.4.2022 г.</a:t>
            </a:fld>
            <a:endParaRPr lang="bg-BG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E67B955D-0F44-4719-8A2F-89ADBFE6F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Владислава Цонева</a:t>
            </a:r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17CE0DA9-08FB-4BD5-8C2B-9C5AA3661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45F7C-E4E5-4F78-8343-314625E3106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18327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4DFA797C-3DE4-4DB0-A5A4-5904FF687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89901DAD-0F81-43E0-8F9B-D063D0A0EA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id="{736A6BF6-CD43-443E-A286-4FA47B0F9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Текстов контейнер 4">
            <a:extLst>
              <a:ext uri="{FF2B5EF4-FFF2-40B4-BE49-F238E27FC236}">
                <a16:creationId xmlns:a16="http://schemas.microsoft.com/office/drawing/2014/main" id="{AE7C3688-C2F9-4339-924F-5B991C4F01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>
            <a:extLst>
              <a:ext uri="{FF2B5EF4-FFF2-40B4-BE49-F238E27FC236}">
                <a16:creationId xmlns:a16="http://schemas.microsoft.com/office/drawing/2014/main" id="{2364A4D6-57E2-4C0D-A227-AB813E7B1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7" name="Контейнер за дата 6">
            <a:extLst>
              <a:ext uri="{FF2B5EF4-FFF2-40B4-BE49-F238E27FC236}">
                <a16:creationId xmlns:a16="http://schemas.microsoft.com/office/drawing/2014/main" id="{13C63808-A3D5-4E5D-B1BE-DD0AF5D6E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B430A-7CD8-4189-99C7-900D9ECD20A7}" type="datetime1">
              <a:rPr lang="bg-BG" smtClean="0"/>
              <a:t>18.4.2022 г.</a:t>
            </a:fld>
            <a:endParaRPr lang="bg-BG"/>
          </a:p>
        </p:txBody>
      </p:sp>
      <p:sp>
        <p:nvSpPr>
          <p:cNvPr id="8" name="Контейнер за долния колонтитул 7">
            <a:extLst>
              <a:ext uri="{FF2B5EF4-FFF2-40B4-BE49-F238E27FC236}">
                <a16:creationId xmlns:a16="http://schemas.microsoft.com/office/drawing/2014/main" id="{34FF4626-CC88-4DC7-BB98-62A69E0B9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Владислава Цонева</a:t>
            </a:r>
          </a:p>
        </p:txBody>
      </p:sp>
      <p:sp>
        <p:nvSpPr>
          <p:cNvPr id="9" name="Контейнер за номер на слайда 8">
            <a:extLst>
              <a:ext uri="{FF2B5EF4-FFF2-40B4-BE49-F238E27FC236}">
                <a16:creationId xmlns:a16="http://schemas.microsoft.com/office/drawing/2014/main" id="{DDB72CBA-27F2-44C2-A77C-78C775019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45F7C-E4E5-4F78-8343-314625E3106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13574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3C88F5A5-23FA-485C-BD79-653A2450E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дата 2">
            <a:extLst>
              <a:ext uri="{FF2B5EF4-FFF2-40B4-BE49-F238E27FC236}">
                <a16:creationId xmlns:a16="http://schemas.microsoft.com/office/drawing/2014/main" id="{C53F8A54-9080-4010-A5B0-F7CB5A948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AB56A-A8EF-413F-8C76-1C7EA69ADD76}" type="datetime1">
              <a:rPr lang="bg-BG" smtClean="0"/>
              <a:t>18.4.2022 г.</a:t>
            </a:fld>
            <a:endParaRPr lang="bg-BG"/>
          </a:p>
        </p:txBody>
      </p:sp>
      <p:sp>
        <p:nvSpPr>
          <p:cNvPr id="4" name="Контейнер за долния колонтитул 3">
            <a:extLst>
              <a:ext uri="{FF2B5EF4-FFF2-40B4-BE49-F238E27FC236}">
                <a16:creationId xmlns:a16="http://schemas.microsoft.com/office/drawing/2014/main" id="{BA5C455D-7045-4B93-8CE8-10523D162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Владислава Цонева</a:t>
            </a:r>
          </a:p>
        </p:txBody>
      </p:sp>
      <p:sp>
        <p:nvSpPr>
          <p:cNvPr id="5" name="Контейнер за номер на слайда 4">
            <a:extLst>
              <a:ext uri="{FF2B5EF4-FFF2-40B4-BE49-F238E27FC236}">
                <a16:creationId xmlns:a16="http://schemas.microsoft.com/office/drawing/2014/main" id="{0784D624-4534-4590-8A0D-39193339B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45F7C-E4E5-4F78-8343-314625E3106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37627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>
            <a:extLst>
              <a:ext uri="{FF2B5EF4-FFF2-40B4-BE49-F238E27FC236}">
                <a16:creationId xmlns:a16="http://schemas.microsoft.com/office/drawing/2014/main" id="{E6F7BCFA-7901-4CD9-AC73-67E80EA6E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576-CE56-43A9-AB35-6D98B549A543}" type="datetime1">
              <a:rPr lang="bg-BG" smtClean="0"/>
              <a:t>18.4.2022 г.</a:t>
            </a:fld>
            <a:endParaRPr lang="bg-BG"/>
          </a:p>
        </p:txBody>
      </p:sp>
      <p:sp>
        <p:nvSpPr>
          <p:cNvPr id="3" name="Контейнер за долния колонтитул 2">
            <a:extLst>
              <a:ext uri="{FF2B5EF4-FFF2-40B4-BE49-F238E27FC236}">
                <a16:creationId xmlns:a16="http://schemas.microsoft.com/office/drawing/2014/main" id="{B344EA5F-A376-46C8-AEAC-F8FE65DAA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Владислава Цонева</a:t>
            </a:r>
          </a:p>
        </p:txBody>
      </p:sp>
      <p:sp>
        <p:nvSpPr>
          <p:cNvPr id="4" name="Контейнер за номер на слайда 3">
            <a:extLst>
              <a:ext uri="{FF2B5EF4-FFF2-40B4-BE49-F238E27FC236}">
                <a16:creationId xmlns:a16="http://schemas.microsoft.com/office/drawing/2014/main" id="{4B118665-1284-49A6-BCF2-1E93C0C8A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45F7C-E4E5-4F78-8343-314625E3106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41527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2EB6003F-6E35-4946-B9EC-12DB17154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0880D8BE-F097-40DB-A853-99332DDAA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id="{4DA92F84-6DA6-4550-85E7-2B4743C7A8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B8808AAE-D7B0-4028-B235-0D3A7D495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7E33F-432A-46AF-8F92-CD1AFD9E807D}" type="datetime1">
              <a:rPr lang="bg-BG" smtClean="0"/>
              <a:t>18.4.2022 г.</a:t>
            </a:fld>
            <a:endParaRPr lang="bg-BG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515171B5-F89C-48A9-A3C2-2CE1B48B2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Владислава Цонева</a:t>
            </a:r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064BEFD5-C6C6-4268-AE16-AC89D760E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45F7C-E4E5-4F78-8343-314625E3106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16875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589DC4D4-F6C1-41A3-925D-93FF5A36B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картина 2">
            <a:extLst>
              <a:ext uri="{FF2B5EF4-FFF2-40B4-BE49-F238E27FC236}">
                <a16:creationId xmlns:a16="http://schemas.microsoft.com/office/drawing/2014/main" id="{F1EA2006-1E31-49D0-BE06-62B35BBF18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id="{217D6A80-CB01-4778-B8C2-17CE8617D8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D8E23B86-655B-4BDA-8A43-D57596D72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342A-0F04-49A7-97F4-083B197A9B59}" type="datetime1">
              <a:rPr lang="bg-BG" smtClean="0"/>
              <a:t>18.4.2022 г.</a:t>
            </a:fld>
            <a:endParaRPr lang="bg-BG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AEA36CF4-4B5A-4DF2-ABF0-B2318CFD8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Владислава Цонева</a:t>
            </a:r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26805618-5EF6-4702-85C8-6D62B341C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45F7C-E4E5-4F78-8343-314625E3106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13741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20000"/>
                <a:lumOff val="80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>
            <a:extLst>
              <a:ext uri="{FF2B5EF4-FFF2-40B4-BE49-F238E27FC236}">
                <a16:creationId xmlns:a16="http://schemas.microsoft.com/office/drawing/2014/main" id="{3EC2B79F-13D3-4B8E-9B03-8E7E057F3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8938D14B-2FE9-4A5A-A6E4-5A3B976396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B23659E7-8BD9-4A28-AF8D-A1CF1A950E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A908C-EEAD-4188-86CE-004456705DE1}" type="datetime1">
              <a:rPr lang="bg-BG" smtClean="0"/>
              <a:t>18.4.2022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0A937925-8ACE-4041-BC17-BB75E2B1B1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bg-BG"/>
              <a:t>Владислава Цонева</a:t>
            </a:r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2BB2B34F-EFBA-484A-B7A3-82990D1D7F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45F7C-E4E5-4F78-8343-314625E3106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1987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F1E46231-E301-4D24-BB8C-1EE7C213CD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6887" y="1118164"/>
            <a:ext cx="8998226" cy="3506843"/>
          </a:xfrm>
        </p:spPr>
        <p:txBody>
          <a:bodyPr anchor="ctr">
            <a:normAutofit/>
          </a:bodyPr>
          <a:lstStyle/>
          <a:p>
            <a:r>
              <a:rPr lang="bg-BG" b="1" dirty="0"/>
              <a:t>ДЕЛЕНИЕ НА ОБИКНОВЕНИ ДРОБИ</a:t>
            </a:r>
          </a:p>
        </p:txBody>
      </p:sp>
      <p:sp>
        <p:nvSpPr>
          <p:cNvPr id="4" name="Контейнер за долния колонтитул 3">
            <a:extLst>
              <a:ext uri="{FF2B5EF4-FFF2-40B4-BE49-F238E27FC236}">
                <a16:creationId xmlns:a16="http://schemas.microsoft.com/office/drawing/2014/main" id="{E61F3420-1E4F-460A-AB29-7E65977B0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09452" y="6389191"/>
            <a:ext cx="4114800" cy="365125"/>
          </a:xfrm>
        </p:spPr>
        <p:txBody>
          <a:bodyPr/>
          <a:lstStyle/>
          <a:p>
            <a:r>
              <a:rPr lang="bg-BG" sz="1400" b="1" dirty="0">
                <a:solidFill>
                  <a:schemeClr val="bg2">
                    <a:lumMod val="10000"/>
                  </a:schemeClr>
                </a:solidFill>
              </a:rPr>
              <a:t>Владислава Цонева</a:t>
            </a:r>
          </a:p>
        </p:txBody>
      </p:sp>
    </p:spTree>
    <p:extLst>
      <p:ext uri="{BB962C8B-B14F-4D97-AF65-F5344CB8AC3E}">
        <p14:creationId xmlns:p14="http://schemas.microsoft.com/office/powerpoint/2010/main" val="3138188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2E53144-BBAF-4292-982F-459948A18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9107"/>
            <a:ext cx="10515600" cy="1325563"/>
          </a:xfrm>
        </p:spPr>
        <p:txBody>
          <a:bodyPr/>
          <a:lstStyle/>
          <a:p>
            <a:pPr algn="ctr"/>
            <a:r>
              <a:rPr lang="bg-BG" b="1" dirty="0"/>
              <a:t>РЕШЕНИЕ А)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Текстово поле 4"/>
              <p:cNvSpPr txBox="1"/>
              <p:nvPr/>
            </p:nvSpPr>
            <p:spPr>
              <a:xfrm>
                <a:off x="2859578" y="2103120"/>
                <a:ext cx="6858000" cy="31017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i="1"/>
                        </m:ctrlPr>
                      </m:fPr>
                      <m:num>
                        <m:r>
                          <a:rPr lang="en-US" sz="4000" i="1"/>
                          <m:t>3</m:t>
                        </m:r>
                      </m:num>
                      <m:den>
                        <m:r>
                          <a:rPr lang="en-US" sz="4000" i="1"/>
                          <m:t>4</m:t>
                        </m:r>
                      </m:den>
                    </m:f>
                  </m:oMath>
                </a14:m>
                <a:r>
                  <a:rPr lang="en-US" sz="4000" dirty="0"/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/>
                        </m:ctrlPr>
                      </m:fPr>
                      <m:num>
                        <m:r>
                          <a:rPr lang="en-US" sz="4000" i="1"/>
                          <m:t>9</m:t>
                        </m:r>
                      </m:num>
                      <m:den>
                        <m:r>
                          <a:rPr lang="en-US" sz="4000" i="1"/>
                          <m:t>16</m:t>
                        </m:r>
                      </m:den>
                    </m:f>
                  </m:oMath>
                </a14:m>
                <a:r>
                  <a:rPr lang="en-US" sz="4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/>
                        </m:ctrlPr>
                      </m:fPr>
                      <m:num>
                        <m:r>
                          <a:rPr lang="en-US" sz="4000" i="1"/>
                          <m:t>3</m:t>
                        </m:r>
                      </m:num>
                      <m:den>
                        <m:r>
                          <a:rPr lang="en-US" sz="4000" i="1"/>
                          <m:t>4</m:t>
                        </m:r>
                      </m:den>
                    </m:f>
                  </m:oMath>
                </a14:m>
                <a:r>
                  <a:rPr lang="en-US" sz="4000" dirty="0"/>
                  <a:t>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/>
                        </m:ctrlPr>
                      </m:fPr>
                      <m:num>
                        <m:r>
                          <a:rPr lang="en-US" sz="4000" i="1"/>
                          <m:t>16</m:t>
                        </m:r>
                      </m:num>
                      <m:den>
                        <m:r>
                          <a:rPr lang="en-US" sz="4000" i="1"/>
                          <m:t>9</m:t>
                        </m:r>
                      </m:den>
                    </m:f>
                  </m:oMath>
                </a14:m>
                <a:r>
                  <a:rPr lang="en-US" sz="4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/>
                        </m:ctrlPr>
                      </m:fPr>
                      <m:num>
                        <m:r>
                          <a:rPr lang="en-US" sz="4000" i="1"/>
                          <m:t>4</m:t>
                        </m:r>
                      </m:num>
                      <m:den>
                        <m:r>
                          <a:rPr lang="en-US" sz="4000" i="1"/>
                          <m:t>3</m:t>
                        </m:r>
                      </m:den>
                    </m:f>
                  </m:oMath>
                </a14:m>
                <a:endParaRPr lang="en-US" sz="4000" dirty="0"/>
              </a:p>
              <a:p>
                <a:r>
                  <a:rPr lang="bg-BG" sz="4000" dirty="0"/>
                  <a:t>Проверка на решението: </a:t>
                </a:r>
                <a:endParaRPr lang="en-US" sz="40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i="1"/>
                        </m:ctrlPr>
                      </m:fPr>
                      <m:num>
                        <m:r>
                          <a:rPr lang="en-US" sz="4000" i="1"/>
                          <m:t>4</m:t>
                        </m:r>
                      </m:num>
                      <m:den>
                        <m:r>
                          <a:rPr lang="en-US" sz="4000" i="1"/>
                          <m:t>3</m:t>
                        </m:r>
                      </m:den>
                    </m:f>
                  </m:oMath>
                </a14:m>
                <a:r>
                  <a:rPr lang="en-US" sz="4000" dirty="0"/>
                  <a:t>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/>
                        </m:ctrlPr>
                      </m:fPr>
                      <m:num>
                        <m:r>
                          <a:rPr lang="en-US" sz="4000" i="1"/>
                          <m:t>9</m:t>
                        </m:r>
                      </m:num>
                      <m:den>
                        <m:r>
                          <a:rPr lang="en-US" sz="4000" i="1"/>
                          <m:t>16</m:t>
                        </m:r>
                      </m:den>
                    </m:f>
                  </m:oMath>
                </a14:m>
                <a:r>
                  <a:rPr lang="bg-BG" sz="4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/>
                        </m:ctrlPr>
                      </m:fPr>
                      <m:num>
                        <m:r>
                          <a:rPr lang="en-US" sz="4000" i="1"/>
                          <m:t>3</m:t>
                        </m:r>
                      </m:num>
                      <m:den>
                        <m:r>
                          <a:rPr lang="en-US" sz="4000" i="1"/>
                          <m:t>4</m:t>
                        </m:r>
                      </m:den>
                    </m:f>
                  </m:oMath>
                </a14:m>
                <a:endParaRPr lang="en-US" sz="4000" dirty="0"/>
              </a:p>
              <a:p>
                <a:endParaRPr lang="en-US" sz="4000" dirty="0"/>
              </a:p>
            </p:txBody>
          </p:sp>
        </mc:Choice>
        <mc:Fallback>
          <p:sp>
            <p:nvSpPr>
              <p:cNvPr id="5" name="Текстово поле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9578" y="2103120"/>
                <a:ext cx="6858000" cy="3101747"/>
              </a:xfrm>
              <a:prstGeom prst="rect">
                <a:avLst/>
              </a:prstGeom>
              <a:blipFill>
                <a:blip r:embed="rId2"/>
                <a:stretch>
                  <a:fillRect l="-3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0033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2E53144-BBAF-4292-982F-459948A18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9107"/>
            <a:ext cx="10515600" cy="1325563"/>
          </a:xfrm>
        </p:spPr>
        <p:txBody>
          <a:bodyPr/>
          <a:lstStyle/>
          <a:p>
            <a:pPr algn="ctr"/>
            <a:r>
              <a:rPr lang="bg-BG" b="1" dirty="0"/>
              <a:t>РЕШЕНИЕ Б)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Текстово поле 5"/>
              <p:cNvSpPr txBox="1"/>
              <p:nvPr/>
            </p:nvSpPr>
            <p:spPr>
              <a:xfrm>
                <a:off x="2477193" y="2111432"/>
                <a:ext cx="6858000" cy="24861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i="1"/>
                        </m:ctrlPr>
                      </m:fPr>
                      <m:num>
                        <m:r>
                          <a:rPr lang="en-US" sz="4000" i="1"/>
                          <m:t>9</m:t>
                        </m:r>
                      </m:num>
                      <m:den>
                        <m:r>
                          <a:rPr lang="en-US" sz="4000" i="1"/>
                          <m:t>16</m:t>
                        </m:r>
                      </m:den>
                    </m:f>
                  </m:oMath>
                </a14:m>
                <a:r>
                  <a:rPr lang="en-US" sz="4000" dirty="0"/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/>
                        </m:ctrlPr>
                      </m:fPr>
                      <m:num>
                        <m:r>
                          <a:rPr lang="en-US" sz="4000" i="1"/>
                          <m:t>3</m:t>
                        </m:r>
                      </m:num>
                      <m:den>
                        <m:r>
                          <a:rPr lang="en-US" sz="4000" i="1"/>
                          <m:t>4</m:t>
                        </m:r>
                      </m:den>
                    </m:f>
                  </m:oMath>
                </a14:m>
                <a:r>
                  <a:rPr lang="en-US" sz="4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/>
                        </m:ctrlPr>
                      </m:fPr>
                      <m:num>
                        <m:r>
                          <a:rPr lang="en-US" sz="4000" i="1"/>
                          <m:t>9</m:t>
                        </m:r>
                      </m:num>
                      <m:den>
                        <m:r>
                          <a:rPr lang="en-US" sz="4000" i="1"/>
                          <m:t>16</m:t>
                        </m:r>
                      </m:den>
                    </m:f>
                  </m:oMath>
                </a14:m>
                <a:r>
                  <a:rPr lang="en-US" sz="4000" dirty="0"/>
                  <a:t>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/>
                        </m:ctrlPr>
                      </m:fPr>
                      <m:num>
                        <m:r>
                          <a:rPr lang="en-US" sz="4000" i="1"/>
                          <m:t>4</m:t>
                        </m:r>
                      </m:num>
                      <m:den>
                        <m:r>
                          <a:rPr lang="en-US" sz="4000" i="1"/>
                          <m:t>3</m:t>
                        </m:r>
                      </m:den>
                    </m:f>
                  </m:oMath>
                </a14:m>
                <a:r>
                  <a:rPr lang="en-US" sz="4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/>
                        </m:ctrlPr>
                      </m:fPr>
                      <m:num>
                        <m:r>
                          <a:rPr lang="en-US" sz="4000" i="1"/>
                          <m:t>3</m:t>
                        </m:r>
                      </m:num>
                      <m:den>
                        <m:r>
                          <a:rPr lang="en-US" sz="4000" i="1"/>
                          <m:t>4</m:t>
                        </m:r>
                      </m:den>
                    </m:f>
                  </m:oMath>
                </a14:m>
                <a:endParaRPr lang="en-US" sz="4000" dirty="0"/>
              </a:p>
              <a:p>
                <a:r>
                  <a:rPr lang="bg-BG" sz="4000" dirty="0"/>
                  <a:t>Проверка на решението: </a:t>
                </a:r>
                <a:endParaRPr lang="en-US" sz="40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i="1"/>
                        </m:ctrlPr>
                      </m:fPr>
                      <m:num>
                        <m:r>
                          <a:rPr lang="en-US" sz="4000" i="1"/>
                          <m:t>3</m:t>
                        </m:r>
                      </m:num>
                      <m:den>
                        <m:r>
                          <a:rPr lang="en-US" sz="4000" i="1"/>
                          <m:t>4</m:t>
                        </m:r>
                      </m:den>
                    </m:f>
                  </m:oMath>
                </a14:m>
                <a:r>
                  <a:rPr lang="en-US" sz="4000" dirty="0"/>
                  <a:t>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/>
                        </m:ctrlPr>
                      </m:fPr>
                      <m:num>
                        <m:r>
                          <a:rPr lang="en-US" sz="4000" i="1"/>
                          <m:t>3</m:t>
                        </m:r>
                      </m:num>
                      <m:den>
                        <m:r>
                          <a:rPr lang="en-US" sz="4000" i="1"/>
                          <m:t>4</m:t>
                        </m:r>
                      </m:den>
                    </m:f>
                  </m:oMath>
                </a14:m>
                <a:r>
                  <a:rPr lang="bg-BG" sz="4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/>
                        </m:ctrlPr>
                      </m:fPr>
                      <m:num>
                        <m:r>
                          <a:rPr lang="en-US" sz="4000" i="1"/>
                          <m:t>9</m:t>
                        </m:r>
                      </m:num>
                      <m:den>
                        <m:r>
                          <a:rPr lang="en-US" sz="4000" i="1"/>
                          <m:t>16</m:t>
                        </m:r>
                      </m:den>
                    </m:f>
                  </m:oMath>
                </a14:m>
                <a:endParaRPr lang="en-US" sz="4000" dirty="0"/>
              </a:p>
            </p:txBody>
          </p:sp>
        </mc:Choice>
        <mc:Fallback>
          <p:sp>
            <p:nvSpPr>
              <p:cNvPr id="6" name="Текстово поле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7193" y="2111432"/>
                <a:ext cx="6858000" cy="2486193"/>
              </a:xfrm>
              <a:prstGeom prst="rect">
                <a:avLst/>
              </a:prstGeom>
              <a:blipFill>
                <a:blip r:embed="rId2"/>
                <a:stretch>
                  <a:fillRect l="-3111" b="-46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1593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2E53144-BBAF-4292-982F-459948A18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9107"/>
            <a:ext cx="10515600" cy="1325563"/>
          </a:xfrm>
        </p:spPr>
        <p:txBody>
          <a:bodyPr/>
          <a:lstStyle/>
          <a:p>
            <a:pPr algn="ctr"/>
            <a:r>
              <a:rPr lang="bg-BG" b="1" dirty="0"/>
              <a:t>РЕШЕНИЕ В)</a:t>
            </a:r>
          </a:p>
        </p:txBody>
      </p:sp>
      <p:pic>
        <p:nvPicPr>
          <p:cNvPr id="4" name="Картина 3">
            <a:extLst>
              <a:ext uri="{FF2B5EF4-FFF2-40B4-BE49-F238E27FC236}">
                <a16:creationId xmlns:a16="http://schemas.microsoft.com/office/drawing/2014/main" id="{20364A19-F222-438E-B495-6615E3422E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044" y="1835358"/>
            <a:ext cx="8362122" cy="488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125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2E53144-BBAF-4292-982F-459948A18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9107"/>
            <a:ext cx="10515600" cy="1325563"/>
          </a:xfrm>
        </p:spPr>
        <p:txBody>
          <a:bodyPr/>
          <a:lstStyle/>
          <a:p>
            <a:pPr algn="ctr"/>
            <a:r>
              <a:rPr lang="bg-BG" b="1" dirty="0"/>
              <a:t>РЕШЕНИЕ Г)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Текстово поле 3"/>
              <p:cNvSpPr txBox="1"/>
              <p:nvPr/>
            </p:nvSpPr>
            <p:spPr>
              <a:xfrm>
                <a:off x="2477193" y="2111432"/>
                <a:ext cx="6858000" cy="24861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i="1"/>
                        </m:ctrlPr>
                      </m:fPr>
                      <m:num>
                        <m:r>
                          <a:rPr lang="en-US" sz="4000" i="1"/>
                          <m:t>7</m:t>
                        </m:r>
                      </m:num>
                      <m:den>
                        <m:r>
                          <a:rPr lang="en-US" sz="4000" i="1"/>
                          <m:t>15</m:t>
                        </m:r>
                      </m:den>
                    </m:f>
                  </m:oMath>
                </a14:m>
                <a:r>
                  <a:rPr lang="en-US" sz="4000" dirty="0"/>
                  <a:t> : </a:t>
                </a:r>
                <a14:m>
                  <m:oMath xmlns:m="http://schemas.openxmlformats.org/officeDocument/2006/math">
                    <m:r>
                      <a:rPr lang="en-US" sz="4000" i="1"/>
                      <m:t>14</m:t>
                    </m:r>
                  </m:oMath>
                </a14:m>
                <a:r>
                  <a:rPr lang="en-US" sz="40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/>
                        </m:ctrlPr>
                      </m:fPr>
                      <m:num>
                        <m:r>
                          <a:rPr lang="en-US" sz="4000" i="1"/>
                          <m:t>7</m:t>
                        </m:r>
                      </m:num>
                      <m:den>
                        <m:r>
                          <a:rPr lang="en-US" sz="4000" i="1"/>
                          <m:t>15</m:t>
                        </m:r>
                      </m:den>
                    </m:f>
                  </m:oMath>
                </a14:m>
                <a:r>
                  <a:rPr lang="en-US" sz="4000" dirty="0"/>
                  <a:t>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/>
                        </m:ctrlPr>
                      </m:fPr>
                      <m:num>
                        <m:r>
                          <a:rPr lang="en-US" sz="4000" i="1"/>
                          <m:t>1</m:t>
                        </m:r>
                      </m:num>
                      <m:den>
                        <m:r>
                          <a:rPr lang="en-US" sz="4000" i="1"/>
                          <m:t>14</m:t>
                        </m:r>
                      </m:den>
                    </m:f>
                  </m:oMath>
                </a14:m>
                <a:r>
                  <a:rPr lang="en-US" sz="4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/>
                        </m:ctrlPr>
                      </m:fPr>
                      <m:num>
                        <m:r>
                          <a:rPr lang="en-US" sz="4000" i="1"/>
                          <m:t>1</m:t>
                        </m:r>
                      </m:num>
                      <m:den>
                        <m:r>
                          <a:rPr lang="en-US" sz="4000" i="1"/>
                          <m:t>30</m:t>
                        </m:r>
                      </m:den>
                    </m:f>
                  </m:oMath>
                </a14:m>
                <a:endParaRPr lang="en-US" sz="4000" dirty="0"/>
              </a:p>
              <a:p>
                <a:r>
                  <a:rPr lang="bg-BG" sz="4000" dirty="0"/>
                  <a:t>Проверка на решението: </a:t>
                </a:r>
                <a:endParaRPr lang="en-US" sz="40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i="1"/>
                        </m:ctrlPr>
                      </m:fPr>
                      <m:num>
                        <m:r>
                          <a:rPr lang="en-US" sz="4000" i="1"/>
                          <m:t>1</m:t>
                        </m:r>
                      </m:num>
                      <m:den>
                        <m:r>
                          <a:rPr lang="en-US" sz="4000" i="1"/>
                          <m:t>30</m:t>
                        </m:r>
                      </m:den>
                    </m:f>
                  </m:oMath>
                </a14:m>
                <a:r>
                  <a:rPr lang="en-US" sz="4000" dirty="0"/>
                  <a:t> * </a:t>
                </a:r>
                <a:r>
                  <a:rPr lang="bg-BG" sz="4000" dirty="0"/>
                  <a:t>14=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/>
                        </m:ctrlPr>
                      </m:fPr>
                      <m:num>
                        <m:r>
                          <a:rPr lang="en-US" sz="4000" i="1"/>
                          <m:t>7</m:t>
                        </m:r>
                      </m:num>
                      <m:den>
                        <m:r>
                          <a:rPr lang="en-US" sz="4000" i="1"/>
                          <m:t>15</m:t>
                        </m:r>
                      </m:den>
                    </m:f>
                  </m:oMath>
                </a14:m>
                <a:endParaRPr lang="en-US" sz="4000" dirty="0"/>
              </a:p>
            </p:txBody>
          </p:sp>
        </mc:Choice>
        <mc:Fallback>
          <p:sp>
            <p:nvSpPr>
              <p:cNvPr id="4" name="Текстово поле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7193" y="2111432"/>
                <a:ext cx="6858000" cy="2486193"/>
              </a:xfrm>
              <a:prstGeom prst="rect">
                <a:avLst/>
              </a:prstGeom>
              <a:blipFill>
                <a:blip r:embed="rId2"/>
                <a:stretch>
                  <a:fillRect l="-3111" b="-46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1016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2E53144-BBAF-4292-982F-459948A18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9107"/>
            <a:ext cx="10515600" cy="1325563"/>
          </a:xfrm>
        </p:spPr>
        <p:txBody>
          <a:bodyPr/>
          <a:lstStyle/>
          <a:p>
            <a:pPr algn="ctr"/>
            <a:r>
              <a:rPr lang="bg-BG" b="1" dirty="0"/>
              <a:t>РЕШЕНИЕ Д)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Текстово поле 4"/>
              <p:cNvSpPr txBox="1"/>
              <p:nvPr/>
            </p:nvSpPr>
            <p:spPr>
              <a:xfrm>
                <a:off x="2477193" y="2111432"/>
                <a:ext cx="6858000" cy="3372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g-BG" sz="4000" dirty="0"/>
                  <a:t>22</a:t>
                </a:r>
                <a:r>
                  <a:rPr lang="en-US" sz="4000" dirty="0"/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/>
                        </m:ctrlPr>
                      </m:fPr>
                      <m:num>
                        <m:r>
                          <a:rPr lang="en-US" sz="4000" i="1"/>
                          <m:t>11</m:t>
                        </m:r>
                      </m:num>
                      <m:den>
                        <m:r>
                          <a:rPr lang="en-US" sz="4000" i="1"/>
                          <m:t>12</m:t>
                        </m:r>
                      </m:den>
                    </m:f>
                  </m:oMath>
                </a14:m>
                <a:r>
                  <a:rPr lang="en-US" sz="4000" dirty="0"/>
                  <a:t> = </a:t>
                </a:r>
                <a:r>
                  <a:rPr lang="bg-BG" sz="4000" dirty="0"/>
                  <a:t>22</a:t>
                </a:r>
                <a:r>
                  <a:rPr lang="en-US" sz="4000" dirty="0"/>
                  <a:t>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/>
                        </m:ctrlPr>
                      </m:fPr>
                      <m:num>
                        <m:r>
                          <a:rPr lang="en-US" sz="4000" i="1"/>
                          <m:t>12</m:t>
                        </m:r>
                      </m:num>
                      <m:den>
                        <m:r>
                          <a:rPr lang="en-US" sz="4000" i="1"/>
                          <m:t>11</m:t>
                        </m:r>
                      </m:den>
                    </m:f>
                  </m:oMath>
                </a14:m>
                <a:r>
                  <a:rPr lang="en-US" sz="4000" dirty="0"/>
                  <a:t> = </a:t>
                </a:r>
                <a:r>
                  <a:rPr lang="bg-BG" sz="4000" dirty="0"/>
                  <a:t>24</a:t>
                </a:r>
                <a:endParaRPr lang="en-US" sz="4000" dirty="0"/>
              </a:p>
              <a:p>
                <a:r>
                  <a:rPr lang="bg-BG" sz="4000" dirty="0"/>
                  <a:t>Проверка на решението: </a:t>
                </a:r>
                <a:endParaRPr lang="en-US" sz="4000" dirty="0"/>
              </a:p>
              <a:p>
                <a:r>
                  <a:rPr lang="bg-BG" sz="4000" dirty="0"/>
                  <a:t>24</a:t>
                </a:r>
                <a:r>
                  <a:rPr lang="en-US" sz="4000" dirty="0"/>
                  <a:t>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/>
                        </m:ctrlPr>
                      </m:fPr>
                      <m:num>
                        <m:r>
                          <a:rPr lang="en-US" sz="4000" i="1"/>
                          <m:t>11</m:t>
                        </m:r>
                      </m:num>
                      <m:den>
                        <m:r>
                          <a:rPr lang="en-US" sz="4000" i="1"/>
                          <m:t>12</m:t>
                        </m:r>
                      </m:den>
                    </m:f>
                  </m:oMath>
                </a14:m>
                <a:r>
                  <a:rPr lang="bg-BG" sz="4000" dirty="0"/>
                  <a:t> = 22</a:t>
                </a:r>
                <a:endParaRPr lang="en-US" sz="4000" dirty="0"/>
              </a:p>
              <a:p>
                <a:r>
                  <a:rPr lang="en-US" dirty="0"/>
                  <a:t> </a:t>
                </a:r>
              </a:p>
              <a:p>
                <a:endParaRPr lang="en-US" sz="4000" dirty="0"/>
              </a:p>
            </p:txBody>
          </p:sp>
        </mc:Choice>
        <mc:Fallback>
          <p:sp>
            <p:nvSpPr>
              <p:cNvPr id="5" name="Текстово поле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7193" y="2111432"/>
                <a:ext cx="6858000" cy="3372846"/>
              </a:xfrm>
              <a:prstGeom prst="rect">
                <a:avLst/>
              </a:prstGeom>
              <a:blipFill>
                <a:blip r:embed="rId2"/>
                <a:stretch>
                  <a:fillRect l="-3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7821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2E53144-BBAF-4292-982F-459948A18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910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dirty="0"/>
              <a:t>Извършете делението и представете резултата, като обикновена дроб:</a:t>
            </a:r>
            <a:br>
              <a:rPr lang="bg-BG" b="1" dirty="0"/>
            </a:br>
            <a:endParaRPr lang="bg-BG" b="1" dirty="0"/>
          </a:p>
        </p:txBody>
      </p:sp>
      <p:sp>
        <p:nvSpPr>
          <p:cNvPr id="3" name="Текстово поле 2">
            <a:extLst>
              <a:ext uri="{FF2B5EF4-FFF2-40B4-BE49-F238E27FC236}">
                <a16:creationId xmlns:a16="http://schemas.microsoft.com/office/drawing/2014/main" id="{D1BA3E3B-DDB9-479C-8563-9270A3014873}"/>
              </a:ext>
            </a:extLst>
          </p:cNvPr>
          <p:cNvSpPr txBox="1"/>
          <p:nvPr/>
        </p:nvSpPr>
        <p:spPr>
          <a:xfrm>
            <a:off x="1364974" y="2014330"/>
            <a:ext cx="95150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7200" dirty="0"/>
              <a:t>А) 5 : 7 </a:t>
            </a:r>
          </a:p>
          <a:p>
            <a:r>
              <a:rPr lang="bg-BG" sz="7200" dirty="0"/>
              <a:t>Б) 1 : 10</a:t>
            </a:r>
          </a:p>
        </p:txBody>
      </p:sp>
    </p:spTree>
    <p:extLst>
      <p:ext uri="{BB962C8B-B14F-4D97-AF65-F5344CB8AC3E}">
        <p14:creationId xmlns:p14="http://schemas.microsoft.com/office/powerpoint/2010/main" val="25245509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2E53144-BBAF-4292-982F-459948A18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910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bg-BG" b="1" dirty="0"/>
              <a:t>РЕШЕНИЕ: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Текстово поле 2">
                <a:extLst>
                  <a:ext uri="{FF2B5EF4-FFF2-40B4-BE49-F238E27FC236}">
                    <a16:creationId xmlns:a16="http://schemas.microsoft.com/office/drawing/2014/main" id="{D1BA3E3B-DDB9-479C-8563-9270A3014873}"/>
                  </a:ext>
                </a:extLst>
              </p:cNvPr>
              <p:cNvSpPr txBox="1"/>
              <p:nvPr/>
            </p:nvSpPr>
            <p:spPr>
              <a:xfrm>
                <a:off x="1364974" y="2014330"/>
                <a:ext cx="9515061" cy="48010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g-BG" sz="6000" dirty="0"/>
                  <a:t>А) 5 : 7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6000" b="1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bg-BG" sz="6000" b="1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𝟓</m:t>
                        </m:r>
                        <m:r>
                          <a:rPr lang="bg-BG" sz="6000" b="1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r>
                          <a:rPr lang="bg-BG" sz="6000" b="1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den>
                    </m:f>
                  </m:oMath>
                </a14:m>
                <a:r>
                  <a:rPr lang="bg-BG" sz="6000" dirty="0"/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60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bg-BG" sz="6000" b="1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𝟕</m:t>
                        </m:r>
                      </m:num>
                      <m:den>
                        <m:r>
                          <a:rPr lang="bg-BG" sz="60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den>
                    </m:f>
                  </m:oMath>
                </a14:m>
                <a:r>
                  <a:rPr lang="bg-BG" sz="6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60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bg-BG" sz="60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𝟓</m:t>
                        </m:r>
                        <m:r>
                          <a:rPr lang="bg-BG" sz="60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r>
                          <a:rPr lang="bg-BG" sz="60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den>
                    </m:f>
                  </m:oMath>
                </a14:m>
                <a:r>
                  <a:rPr lang="bg-BG" sz="6000" dirty="0"/>
                  <a:t> 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60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bg-BG" sz="6000" b="1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bg-BG" sz="6000" b="1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bg-BG" sz="6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60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bg-BG" sz="60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𝟓</m:t>
                        </m:r>
                        <m:r>
                          <a:rPr lang="bg-BG" sz="60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r>
                          <a:rPr lang="bg-BG" sz="6000" b="1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bg-BG" sz="6000" dirty="0"/>
                  <a:t> </a:t>
                </a:r>
              </a:p>
              <a:p>
                <a:endParaRPr lang="bg-BG" sz="6000" dirty="0"/>
              </a:p>
              <a:p>
                <a:r>
                  <a:rPr lang="bg-BG" sz="6000" dirty="0"/>
                  <a:t>Б) 1 : 1=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6000" b="1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bg-BG" sz="6000" b="1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bg-BG" sz="6000" b="1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r>
                          <a:rPr lang="bg-BG" sz="6000" b="1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den>
                    </m:f>
                  </m:oMath>
                </a14:m>
                <a:r>
                  <a:rPr lang="bg-BG" sz="6000" dirty="0"/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6000" b="1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bg-BG" sz="6000" b="1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𝟏𝟎</m:t>
                        </m:r>
                      </m:num>
                      <m:den>
                        <m:r>
                          <a:rPr lang="bg-BG" sz="6000" b="1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den>
                    </m:f>
                  </m:oMath>
                </a14:m>
                <a:r>
                  <a:rPr lang="bg-BG" sz="6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60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bg-BG" sz="6000" b="1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bg-BG" sz="60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r>
                          <a:rPr lang="bg-BG" sz="60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den>
                    </m:f>
                  </m:oMath>
                </a14:m>
                <a:r>
                  <a:rPr lang="bg-BG" sz="6000" dirty="0"/>
                  <a:t> 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60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bg-BG" sz="6000" b="1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bg-BG" sz="6000" b="1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bg-BG" sz="6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60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bg-BG" sz="6000" b="1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bg-BG" sz="60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r>
                          <a:rPr lang="bg-BG" sz="6000" b="1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bg-BG" sz="6000" dirty="0"/>
                  <a:t> </a:t>
                </a:r>
              </a:p>
              <a:p>
                <a:endParaRPr lang="bg-BG" sz="7200" dirty="0"/>
              </a:p>
            </p:txBody>
          </p:sp>
        </mc:Choice>
        <mc:Fallback xmlns="">
          <p:sp>
            <p:nvSpPr>
              <p:cNvPr id="3" name="Текстово поле 2">
                <a:extLst>
                  <a:ext uri="{FF2B5EF4-FFF2-40B4-BE49-F238E27FC236}">
                    <a16:creationId xmlns:a16="http://schemas.microsoft.com/office/drawing/2014/main" id="{D1BA3E3B-DDB9-479C-8563-9270A30148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4974" y="2014330"/>
                <a:ext cx="9515061" cy="4801058"/>
              </a:xfrm>
              <a:prstGeom prst="rect">
                <a:avLst/>
              </a:prstGeom>
              <a:blipFill>
                <a:blip r:embed="rId2"/>
                <a:stretch>
                  <a:fillRect l="-3908"/>
                </a:stretch>
              </a:blipFill>
            </p:spPr>
            <p:txBody>
              <a:bodyPr/>
              <a:lstStyle/>
              <a:p>
                <a:r>
                  <a:rPr lang="bg-B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76002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2E53144-BBAF-4292-982F-459948A18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910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bg-BG" b="1" dirty="0"/>
              <a:t>ИЗВОД: </a:t>
            </a:r>
          </a:p>
        </p:txBody>
      </p:sp>
      <p:pic>
        <p:nvPicPr>
          <p:cNvPr id="5" name="Картина 4">
            <a:extLst>
              <a:ext uri="{FF2B5EF4-FFF2-40B4-BE49-F238E27FC236}">
                <a16:creationId xmlns:a16="http://schemas.microsoft.com/office/drawing/2014/main" id="{3588095D-F2A1-449C-8F6A-378BA1A368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194" y="2160450"/>
            <a:ext cx="11437748" cy="2915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5351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2E53144-BBAF-4292-982F-459948A18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910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bg-BG" b="1" dirty="0"/>
              <a:t>ОБОБЩЕНИЕ</a:t>
            </a:r>
          </a:p>
        </p:txBody>
      </p:sp>
      <p:pic>
        <p:nvPicPr>
          <p:cNvPr id="4" name="Картина 3">
            <a:extLst>
              <a:ext uri="{FF2B5EF4-FFF2-40B4-BE49-F238E27FC236}">
                <a16:creationId xmlns:a16="http://schemas.microsoft.com/office/drawing/2014/main" id="{165ECDCA-47B3-4E36-8A41-E535E392A1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37" y="1900237"/>
            <a:ext cx="11515725" cy="3705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3936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2E53144-BBAF-4292-982F-459948A18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910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bg-BG" b="1" dirty="0"/>
              <a:t>ДОМШНО:</a:t>
            </a:r>
            <a:br>
              <a:rPr lang="bg-BG" b="1" dirty="0"/>
            </a:br>
            <a:r>
              <a:rPr lang="bg-BG" b="1" dirty="0"/>
              <a:t>ЗАДАЧА 9 НА СТРАНИЦА 99 ОТ УЧЕБНИКА</a:t>
            </a:r>
          </a:p>
        </p:txBody>
      </p:sp>
      <p:pic>
        <p:nvPicPr>
          <p:cNvPr id="5" name="Картина 4">
            <a:extLst>
              <a:ext uri="{FF2B5EF4-FFF2-40B4-BE49-F238E27FC236}">
                <a16:creationId xmlns:a16="http://schemas.microsoft.com/office/drawing/2014/main" id="{22D62CFB-731A-42EF-B29E-9E284B5AA7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932" y="1783033"/>
            <a:ext cx="5852136" cy="2681342"/>
          </a:xfrm>
          <a:prstGeom prst="rect">
            <a:avLst/>
          </a:prstGeom>
        </p:spPr>
      </p:pic>
      <p:sp>
        <p:nvSpPr>
          <p:cNvPr id="6" name="Заглавие 1">
            <a:extLst>
              <a:ext uri="{FF2B5EF4-FFF2-40B4-BE49-F238E27FC236}">
                <a16:creationId xmlns:a16="http://schemas.microsoft.com/office/drawing/2014/main" id="{9D9795F1-2AB9-43A5-A6ED-4D4BC5ABFFB7}"/>
              </a:ext>
            </a:extLst>
          </p:cNvPr>
          <p:cNvSpPr txBox="1">
            <a:spLocks/>
          </p:cNvSpPr>
          <p:nvPr/>
        </p:nvSpPr>
        <p:spPr>
          <a:xfrm>
            <a:off x="838200" y="486423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b="1" dirty="0"/>
              <a:t/>
            </a:r>
            <a:br>
              <a:rPr lang="bg-BG" b="1" dirty="0"/>
            </a:br>
            <a:r>
              <a:rPr lang="bg-BG" b="1" dirty="0"/>
              <a:t>ЗАДАЧА 5 – Е), Ж) НА СТРАНИЦА 99 ОТ УЧЕБНИКА</a:t>
            </a:r>
          </a:p>
        </p:txBody>
      </p:sp>
    </p:spTree>
    <p:extLst>
      <p:ext uri="{BB962C8B-B14F-4D97-AF65-F5344CB8AC3E}">
        <p14:creationId xmlns:p14="http://schemas.microsoft.com/office/powerpoint/2010/main" val="3172414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BF239F0-8430-4B47-BFD2-A889EB6B8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Пресметнете: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Контейнер за съдържание 2">
                <a:extLst>
                  <a:ext uri="{FF2B5EF4-FFF2-40B4-BE49-F238E27FC236}">
                    <a16:creationId xmlns:a16="http://schemas.microsoft.com/office/drawing/2014/main" id="{E57B86C9-EA66-44CC-B329-12F09F55067D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838200" y="1825625"/>
                <a:ext cx="10015330" cy="4005332"/>
              </a:xfrm>
            </p:spPr>
            <p:txBody>
              <a:bodyPr>
                <a:normAutofit/>
              </a:bodyPr>
              <a:lstStyle/>
              <a:p>
                <a:r>
                  <a:rPr lang="bg-BG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А)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bg-BG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𝟔</m:t>
                        </m:r>
                      </m:num>
                      <m:den>
                        <m:r>
                          <a:rPr lang="bg-BG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bg-BG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. </a:t>
                </a:r>
                <a:r>
                  <a:rPr lang="bg-BG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bg-BG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𝟓</m:t>
                        </m:r>
                      </m:num>
                      <m:den>
                        <m:r>
                          <a:rPr lang="bg-BG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bg-B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bg-BG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Б</a:t>
                </a:r>
                <a:r>
                  <a:rPr lang="bg-BG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bg-BG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𝟖</m:t>
                        </m:r>
                      </m:num>
                      <m:den>
                        <m:r>
                          <a:rPr lang="bg-BG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den>
                    </m:f>
                  </m:oMath>
                </a14:m>
                <a:r>
                  <a:rPr lang="bg-BG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. </a:t>
                </a:r>
                <a:r>
                  <a:rPr lang="bg-BG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bg-BG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bg-BG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𝟖</m:t>
                        </m:r>
                      </m:den>
                    </m:f>
                  </m:oMath>
                </a14:m>
                <a:endParaRPr lang="bg-BG" dirty="0"/>
              </a:p>
              <a:p>
                <a:r>
                  <a:rPr lang="bg-BG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В</a:t>
                </a:r>
                <a:r>
                  <a:rPr lang="bg-BG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bg-BG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bg-BG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bg-BG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. </a:t>
                </a:r>
                <a:r>
                  <a:rPr lang="bg-BG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bg-BG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bg-BG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𝟕</m:t>
                        </m:r>
                      </m:den>
                    </m:f>
                  </m:oMath>
                </a14:m>
                <a:endParaRPr lang="bg-BG" dirty="0"/>
              </a:p>
              <a:p>
                <a:r>
                  <a:rPr lang="bg-BG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Г</a:t>
                </a:r>
                <a:r>
                  <a:rPr lang="bg-BG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15 </a:t>
                </a:r>
                <a:r>
                  <a:rPr lang="bg-BG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bg-BG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bg-BG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bg-BG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𝟏𝟓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Контейнер за съдържание 2">
                <a:extLst>
                  <a:ext uri="{FF2B5EF4-FFF2-40B4-BE49-F238E27FC236}">
                    <a16:creationId xmlns:a16="http://schemas.microsoft.com/office/drawing/2014/main" id="{E57B86C9-EA66-44CC-B329-12F09F55067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38200" y="1825625"/>
                <a:ext cx="10015330" cy="4005332"/>
              </a:xfrm>
              <a:blipFill>
                <a:blip r:embed="rId2"/>
                <a:stretch>
                  <a:fillRect l="-1096" t="-152"/>
                </a:stretch>
              </a:blipFill>
            </p:spPr>
            <p:txBody>
              <a:bodyPr/>
              <a:lstStyle/>
              <a:p>
                <a:r>
                  <a:rPr lang="bg-B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17816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олния колонтитул 1"/>
          <p:cNvSpPr>
            <a:spLocks noGrp="1"/>
          </p:cNvSpPr>
          <p:nvPr>
            <p:ph type="ftr" sz="quarter" idx="11"/>
          </p:nvPr>
        </p:nvSpPr>
        <p:spPr>
          <a:xfrm>
            <a:off x="7879080" y="6281535"/>
            <a:ext cx="4114800" cy="365125"/>
          </a:xfrm>
        </p:spPr>
        <p:txBody>
          <a:bodyPr/>
          <a:lstStyle/>
          <a:p>
            <a:r>
              <a:rPr lang="bg-BG" b="1" dirty="0">
                <a:solidFill>
                  <a:schemeClr val="tx1"/>
                </a:solidFill>
              </a:rPr>
              <a:t>Владислава Цонева</a:t>
            </a:r>
          </a:p>
        </p:txBody>
      </p:sp>
      <p:sp>
        <p:nvSpPr>
          <p:cNvPr id="3" name="Правоъгълник 2"/>
          <p:cNvSpPr/>
          <p:nvPr/>
        </p:nvSpPr>
        <p:spPr>
          <a:xfrm>
            <a:off x="2086495" y="1172094"/>
            <a:ext cx="8595360" cy="42810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8000" dirty="0">
                <a:solidFill>
                  <a:schemeClr val="tx1"/>
                </a:solidFill>
              </a:rPr>
              <a:t>БЛАГОДАРЯ ЗА ВНИМАНИЕТО! </a:t>
            </a:r>
            <a:endParaRPr lang="en-US" sz="8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140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2E53144-BBAF-4292-982F-459948A18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9107"/>
            <a:ext cx="10515600" cy="1325563"/>
          </a:xfrm>
        </p:spPr>
        <p:txBody>
          <a:bodyPr/>
          <a:lstStyle/>
          <a:p>
            <a:pPr algn="ctr"/>
            <a:r>
              <a:rPr lang="bg-BG" b="1" dirty="0"/>
              <a:t>РЕШЕНИЕ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Контейнер за съдържание 3">
                <a:extLst>
                  <a:ext uri="{FF2B5EF4-FFF2-40B4-BE49-F238E27FC236}">
                    <a16:creationId xmlns:a16="http://schemas.microsoft.com/office/drawing/2014/main" id="{329A300C-4766-4D53-A343-5D5305F6F42B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/>
              <a:lstStyle/>
              <a:p>
                <a:r>
                  <a:rPr lang="bg-BG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А)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bg-BG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𝟔</m:t>
                        </m:r>
                        <m:r>
                          <a:rPr lang="bg-BG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. </m:t>
                        </m:r>
                        <m:r>
                          <a:rPr lang="bg-BG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𝟓</m:t>
                        </m:r>
                      </m:num>
                      <m:den>
                        <m:r>
                          <a:rPr lang="bg-BG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𝟓</m:t>
                        </m:r>
                        <m:r>
                          <a:rPr lang="bg-BG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. </m:t>
                        </m:r>
                        <m:r>
                          <a:rPr lang="bg-BG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𝟔</m:t>
                        </m:r>
                        <m:r>
                          <a:rPr lang="bg-BG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bg-BG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bg-BG" b="1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bg-BG" b="1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den>
                    </m:f>
                  </m:oMath>
                </a14:m>
                <a:r>
                  <a:rPr lang="bg-BG" dirty="0"/>
                  <a:t>  = 1 </a:t>
                </a:r>
              </a:p>
              <a:p>
                <a:r>
                  <a:rPr lang="bg-BG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Б</a:t>
                </a:r>
                <a:r>
                  <a:rPr lang="bg-BG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bg-BG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𝟖</m:t>
                        </m:r>
                        <m:r>
                          <a:rPr lang="bg-BG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. </m:t>
                        </m:r>
                        <m:r>
                          <a:rPr lang="bg-BG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bg-BG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r>
                          <a:rPr lang="bg-BG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bg-BG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. </m:t>
                        </m:r>
                        <m:r>
                          <a:rPr lang="bg-BG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𝟖</m:t>
                        </m:r>
                        <m:r>
                          <a:rPr lang="bg-BG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bg-BG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bg-BG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bg-BG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bg-BG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den>
                    </m:f>
                  </m:oMath>
                </a14:m>
                <a:r>
                  <a:rPr lang="bg-BG" dirty="0"/>
                  <a:t>  = 1 </a:t>
                </a:r>
              </a:p>
              <a:p>
                <a:r>
                  <a:rPr lang="bg-BG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В</a:t>
                </a:r>
                <a:r>
                  <a:rPr lang="bg-BG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bg-BG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bg-BG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bg-BG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. </a:t>
                </a:r>
                <a:r>
                  <a:rPr lang="bg-BG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bg-BG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bg-BG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bg-BG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bg-BG" b="1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𝟕</m:t>
                        </m:r>
                        <m:r>
                          <a:rPr lang="bg-BG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r>
                          <a:rPr lang="bg-BG" b="1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  <m:r>
                          <a:rPr lang="bg-BG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bg-BG" dirty="0"/>
                  <a:t> </a:t>
                </a:r>
                <a:r>
                  <a:rPr lang="bg-BG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bg-BG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bg-BG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bg-BG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bg-BG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= 1 </a:t>
                </a:r>
                <a:endParaRPr lang="bg-BG" dirty="0"/>
              </a:p>
              <a:p>
                <a:r>
                  <a:rPr lang="bg-BG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Г</a:t>
                </a:r>
                <a:r>
                  <a:rPr lang="bg-BG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15 </a:t>
                </a:r>
                <a:r>
                  <a:rPr lang="bg-BG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bg-BG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bg-BG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bg-BG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𝟏𝟓</m:t>
                        </m:r>
                      </m:den>
                    </m:f>
                  </m:oMath>
                </a14:m>
                <a:r>
                  <a:rPr lang="bg-BG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bg-BG" b="1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𝟏𝟓</m:t>
                        </m:r>
                        <m:r>
                          <a:rPr lang="bg-BG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. </m:t>
                        </m:r>
                        <m:r>
                          <a:rPr lang="bg-BG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bg-BG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r>
                          <a:rPr lang="bg-BG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bg-BG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. </m:t>
                        </m:r>
                        <m:r>
                          <a:rPr lang="bg-BG" b="1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𝟏𝟓</m:t>
                        </m:r>
                      </m:den>
                    </m:f>
                  </m:oMath>
                </a14:m>
                <a:r>
                  <a:rPr lang="bg-BG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bg-BG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bg-BG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den>
                    </m:f>
                  </m:oMath>
                </a14:m>
                <a:r>
                  <a:rPr lang="bg-BG" dirty="0"/>
                  <a:t>  = 1 </a:t>
                </a:r>
              </a:p>
              <a:p>
                <a:endParaRPr lang="en-US" dirty="0"/>
              </a:p>
              <a:p>
                <a:endParaRPr lang="bg-BG" dirty="0"/>
              </a:p>
              <a:p>
                <a:endParaRPr lang="bg-BG" dirty="0"/>
              </a:p>
            </p:txBody>
          </p:sp>
        </mc:Choice>
        <mc:Fallback xmlns="">
          <p:sp>
            <p:nvSpPr>
              <p:cNvPr id="4" name="Контейнер за съдържание 3">
                <a:extLst>
                  <a:ext uri="{FF2B5EF4-FFF2-40B4-BE49-F238E27FC236}">
                    <a16:creationId xmlns:a16="http://schemas.microsoft.com/office/drawing/2014/main" id="{329A300C-4766-4D53-A343-5D5305F6F42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838200" y="1825625"/>
                <a:ext cx="10515600" cy="4351338"/>
              </a:xfrm>
              <a:blipFill>
                <a:blip r:embed="rId2"/>
                <a:stretch>
                  <a:fillRect l="-1043" t="-140"/>
                </a:stretch>
              </a:blipFill>
            </p:spPr>
            <p:txBody>
              <a:bodyPr/>
              <a:lstStyle/>
              <a:p>
                <a:r>
                  <a:rPr lang="bg-B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1569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Контейнер за съдържание 11">
            <a:extLst>
              <a:ext uri="{FF2B5EF4-FFF2-40B4-BE49-F238E27FC236}">
                <a16:creationId xmlns:a16="http://schemas.microsoft.com/office/drawing/2014/main" id="{2EF57D24-ADCE-41F7-A493-4142C081D44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113" y="1524000"/>
            <a:ext cx="10906539" cy="3896139"/>
          </a:xfrm>
        </p:spPr>
      </p:pic>
    </p:spTree>
    <p:extLst>
      <p:ext uri="{BB962C8B-B14F-4D97-AF65-F5344CB8AC3E}">
        <p14:creationId xmlns:p14="http://schemas.microsoft.com/office/powerpoint/2010/main" val="929105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Контейнер за съдържание 10">
            <a:extLst>
              <a:ext uri="{FF2B5EF4-FFF2-40B4-BE49-F238E27FC236}">
                <a16:creationId xmlns:a16="http://schemas.microsoft.com/office/drawing/2014/main" id="{4045BDEE-458B-4DB5-B436-30EE3D1AF5D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896" y="1749287"/>
            <a:ext cx="10164417" cy="2588037"/>
          </a:xfrm>
        </p:spPr>
      </p:pic>
    </p:spTree>
    <p:extLst>
      <p:ext uri="{BB962C8B-B14F-4D97-AF65-F5344CB8AC3E}">
        <p14:creationId xmlns:p14="http://schemas.microsoft.com/office/powerpoint/2010/main" val="1194650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Контейнер за съдържание 6">
            <a:extLst>
              <a:ext uri="{FF2B5EF4-FFF2-40B4-BE49-F238E27FC236}">
                <a16:creationId xmlns:a16="http://schemas.microsoft.com/office/drawing/2014/main" id="{55375E40-7562-4417-AE9A-CE2CE7EECAF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315" y="2849217"/>
            <a:ext cx="10408485" cy="1656359"/>
          </a:xfrm>
        </p:spPr>
      </p:pic>
    </p:spTree>
    <p:extLst>
      <p:ext uri="{BB962C8B-B14F-4D97-AF65-F5344CB8AC3E}">
        <p14:creationId xmlns:p14="http://schemas.microsoft.com/office/powerpoint/2010/main" val="4278295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2E53144-BBAF-4292-982F-459948A18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9107"/>
            <a:ext cx="10515600" cy="1325563"/>
          </a:xfrm>
        </p:spPr>
        <p:txBody>
          <a:bodyPr/>
          <a:lstStyle/>
          <a:p>
            <a:pPr algn="ctr"/>
            <a:r>
              <a:rPr lang="bg-BG" b="1" dirty="0"/>
              <a:t>РЕШЕНИЕ:</a:t>
            </a:r>
            <a:br>
              <a:rPr lang="bg-BG" b="1" dirty="0"/>
            </a:br>
            <a:endParaRPr lang="bg-BG" b="1" dirty="0"/>
          </a:p>
        </p:txBody>
      </p:sp>
      <p:pic>
        <p:nvPicPr>
          <p:cNvPr id="11" name="Контейнер за съдържание 10">
            <a:extLst>
              <a:ext uri="{FF2B5EF4-FFF2-40B4-BE49-F238E27FC236}">
                <a16:creationId xmlns:a16="http://schemas.microsoft.com/office/drawing/2014/main" id="{5C6D0DF2-1574-42F2-9A48-B937EFA1328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3825" y="1166191"/>
            <a:ext cx="11915251" cy="4505739"/>
          </a:xfrm>
        </p:spPr>
      </p:pic>
    </p:spTree>
    <p:extLst>
      <p:ext uri="{BB962C8B-B14F-4D97-AF65-F5344CB8AC3E}">
        <p14:creationId xmlns:p14="http://schemas.microsoft.com/office/powerpoint/2010/main" val="973002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2E53144-BBAF-4292-982F-459948A18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9107"/>
            <a:ext cx="10515600" cy="1325563"/>
          </a:xfrm>
        </p:spPr>
        <p:txBody>
          <a:bodyPr/>
          <a:lstStyle/>
          <a:p>
            <a:pPr algn="ctr"/>
            <a:r>
              <a:rPr lang="bg-BG" b="1" dirty="0"/>
              <a:t>ДЕЛЕНИЕ НА ОБИКНОВЕНИ ДРОБИ </a:t>
            </a:r>
          </a:p>
        </p:txBody>
      </p:sp>
      <p:pic>
        <p:nvPicPr>
          <p:cNvPr id="7" name="Контейнер за съдържание 6">
            <a:extLst>
              <a:ext uri="{FF2B5EF4-FFF2-40B4-BE49-F238E27FC236}">
                <a16:creationId xmlns:a16="http://schemas.microsoft.com/office/drawing/2014/main" id="{42121677-98FB-4CF9-9245-BA7A6054800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063" y="1908313"/>
            <a:ext cx="11024372" cy="2928730"/>
          </a:xfrm>
        </p:spPr>
      </p:pic>
    </p:spTree>
    <p:extLst>
      <p:ext uri="{BB962C8B-B14F-4D97-AF65-F5344CB8AC3E}">
        <p14:creationId xmlns:p14="http://schemas.microsoft.com/office/powerpoint/2010/main" val="1849631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2E53144-BBAF-4292-982F-459948A18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9107"/>
            <a:ext cx="10515600" cy="1325563"/>
          </a:xfrm>
        </p:spPr>
        <p:txBody>
          <a:bodyPr/>
          <a:lstStyle/>
          <a:p>
            <a:pPr algn="ctr"/>
            <a:r>
              <a:rPr lang="bg-BG" b="1" dirty="0"/>
              <a:t>ПРЕСМЕТНЕТЕ ЧАСТНОТО И НАПРАВЕТЕ ПРОВЕРКА</a:t>
            </a:r>
          </a:p>
        </p:txBody>
      </p:sp>
      <p:pic>
        <p:nvPicPr>
          <p:cNvPr id="4" name="Картина 3">
            <a:extLst>
              <a:ext uri="{FF2B5EF4-FFF2-40B4-BE49-F238E27FC236}">
                <a16:creationId xmlns:a16="http://schemas.microsoft.com/office/drawing/2014/main" id="{9DC4A050-B15D-4E0B-A34F-4214EE6DB9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070" y="1912024"/>
            <a:ext cx="11317356" cy="3653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7289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</TotalTime>
  <Words>80</Words>
  <Application>Microsoft Office PowerPoint</Application>
  <PresentationFormat>Широк екран</PresentationFormat>
  <Paragraphs>47</Paragraphs>
  <Slides>20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Times New Roman</vt:lpstr>
      <vt:lpstr>Тема на Office</vt:lpstr>
      <vt:lpstr>ДЕЛЕНИЕ НА ОБИКНОВЕНИ ДРОБИ</vt:lpstr>
      <vt:lpstr>Пресметнете: </vt:lpstr>
      <vt:lpstr>РЕШЕНИЕ</vt:lpstr>
      <vt:lpstr>Презентация на PowerPoint</vt:lpstr>
      <vt:lpstr>Презентация на PowerPoint</vt:lpstr>
      <vt:lpstr>Презентация на PowerPoint</vt:lpstr>
      <vt:lpstr>РЕШЕНИЕ: </vt:lpstr>
      <vt:lpstr>ДЕЛЕНИЕ НА ОБИКНОВЕНИ ДРОБИ </vt:lpstr>
      <vt:lpstr>ПРЕСМЕТНЕТЕ ЧАСТНОТО И НАПРАВЕТЕ ПРОВЕРКА</vt:lpstr>
      <vt:lpstr>РЕШЕНИЕ А)</vt:lpstr>
      <vt:lpstr>РЕШЕНИЕ Б)</vt:lpstr>
      <vt:lpstr>РЕШЕНИЕ В)</vt:lpstr>
      <vt:lpstr>РЕШЕНИЕ Г)</vt:lpstr>
      <vt:lpstr>РЕШЕНИЕ Д)</vt:lpstr>
      <vt:lpstr>Извършете делението и представете резултата, като обикновена дроб: </vt:lpstr>
      <vt:lpstr>РЕШЕНИЕ: </vt:lpstr>
      <vt:lpstr>ИЗВОД: </vt:lpstr>
      <vt:lpstr>ОБОБЩЕНИЕ</vt:lpstr>
      <vt:lpstr>ДОМШНО: ЗАДАЧА 9 НА СТРАНИЦА 99 ОТ УЧЕБНИКА</vt:lpstr>
      <vt:lpstr>Презентация на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и услуги за гражданите в интернет</dc:title>
  <dc:creator>Иван Цонев</dc:creator>
  <cp:lastModifiedBy>L</cp:lastModifiedBy>
  <cp:revision>17</cp:revision>
  <dcterms:created xsi:type="dcterms:W3CDTF">2021-11-15T09:17:03Z</dcterms:created>
  <dcterms:modified xsi:type="dcterms:W3CDTF">2022-04-18T09:21:50Z</dcterms:modified>
</cp:coreProperties>
</file>