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1"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6E9A3BDE-D17A-4B16-A599-332E0D8D221E}" type="datetimeFigureOut">
              <a:rPr lang="en-US" smtClean="0"/>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1DE44913-20F9-442D-82A4-6616D198586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9A3BDE-D17A-4B16-A599-332E0D8D221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44913-20F9-442D-82A4-6616D198586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9A3BDE-D17A-4B16-A599-332E0D8D221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44913-20F9-442D-82A4-6616D198586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9A3BDE-D17A-4B16-A599-332E0D8D221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44913-20F9-442D-82A4-6616D198586B}" type="slidenum">
              <a:rPr lang="en-US" smtClean="0"/>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6E9A3BDE-D17A-4B16-A599-332E0D8D221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44913-20F9-442D-82A4-6616D198586B}" type="slidenum">
              <a:rPr lang="en-US" smtClean="0"/>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9A3BDE-D17A-4B16-A599-332E0D8D221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44913-20F9-442D-82A4-6616D198586B}" type="slidenum">
              <a:rPr lang="en-US" smtClean="0"/>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9A3BDE-D17A-4B16-A599-332E0D8D221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44913-20F9-442D-82A4-6616D198586B}"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9A3BDE-D17A-4B16-A599-332E0D8D221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44913-20F9-442D-82A4-6616D198586B}" type="slidenum">
              <a:rPr lang="en-US" smtClean="0"/>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A3BDE-D17A-4B16-A599-332E0D8D221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44913-20F9-442D-82A4-6616D198586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E9A3BDE-D17A-4B16-A599-332E0D8D221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44913-20F9-442D-82A4-6616D198586B}"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6E9A3BDE-D17A-4B16-A599-332E0D8D221E}" type="datetimeFigureOut">
              <a:rPr lang="en-US" smtClean="0"/>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DE44913-20F9-442D-82A4-6616D198586B}" type="slidenum">
              <a:rPr lang="en-US" smtClean="0"/>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E9A3BDE-D17A-4B16-A599-332E0D8D221E}" type="datetimeFigureOut">
              <a:rPr lang="en-US" smtClean="0"/>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1DE44913-20F9-442D-82A4-6616D198586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6.png"/><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214290"/>
            <a:ext cx="8358246" cy="5078313"/>
          </a:xfrm>
          <a:prstGeom prst="rect">
            <a:avLst/>
          </a:prstGeom>
          <a:noFill/>
        </p:spPr>
        <p:txBody>
          <a:bodyPr wrap="square" lIns="91440" tIns="45720" rIns="91440" bIns="45720">
            <a:spAutoFit/>
          </a:bodyPr>
          <a:lstStyle/>
          <a:p>
            <a:pPr algn="ctr"/>
            <a:r>
              <a:rPr lang="bg-BG"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Урок на тема:</a:t>
            </a:r>
            <a:endParaRPr lang="bg-BG"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br>
              <a:rPr lang="bg-BG"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bg-BG"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Създаване и използване на собствени блокове или програми</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advTm="10809"/>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54692"/>
          </a:xfrm>
        </p:spPr>
        <p:txBody>
          <a:bodyPr>
            <a:normAutofit/>
          </a:bodyPr>
          <a:lstStyle/>
          <a:p>
            <a:r>
              <a:rPr lang="bg-BG" dirty="0" smtClean="0"/>
              <a:t>Да припомним:</a:t>
            </a:r>
            <a:br>
              <a:rPr lang="bg-BG" dirty="0" smtClean="0"/>
            </a:br>
            <a:r>
              <a:rPr lang="bg-BG" sz="2700" dirty="0" smtClean="0"/>
              <a:t>За придвижване на героите по сцената в средата за визуално блоково програмиране се използват блоковете за движение, определяне на посоката на движение и завъртане, които са групирани в менюто  движение </a:t>
            </a:r>
            <a:r>
              <a:rPr lang="en-US" sz="2700" dirty="0" smtClean="0"/>
              <a:t>    </a:t>
            </a:r>
            <a:r>
              <a:rPr lang="bg-BG" sz="2700" dirty="0" smtClean="0"/>
              <a:t>.</a:t>
            </a:r>
            <a:br>
              <a:rPr lang="bg-BG" dirty="0" smtClean="0"/>
            </a:br>
            <a:br>
              <a:rPr lang="bg-BG" dirty="0" smtClean="0"/>
            </a:br>
            <a:endParaRPr lang="en-US" dirty="0"/>
          </a:p>
        </p:txBody>
      </p:sp>
      <p:pic>
        <p:nvPicPr>
          <p:cNvPr id="2050" name="Picture 2"/>
          <p:cNvPicPr>
            <a:picLocks noChangeAspect="1" noChangeArrowheads="1"/>
          </p:cNvPicPr>
          <p:nvPr/>
        </p:nvPicPr>
        <p:blipFill>
          <a:blip r:embed="rId1"/>
          <a:srcRect/>
          <a:stretch>
            <a:fillRect/>
          </a:stretch>
        </p:blipFill>
        <p:spPr bwMode="auto">
          <a:xfrm>
            <a:off x="2285984" y="3571876"/>
            <a:ext cx="514350" cy="495300"/>
          </a:xfrm>
          <a:prstGeom prst="rect">
            <a:avLst/>
          </a:prstGeom>
          <a:noFill/>
          <a:ln w="9525">
            <a:noFill/>
            <a:miter lim="800000"/>
            <a:headEnd/>
            <a:tailEnd/>
          </a:ln>
          <a:effectLst/>
        </p:spPr>
      </p:pic>
    </p:spTree>
  </p:cSld>
  <p:clrMapOvr>
    <a:masterClrMapping/>
  </p:clrMapOvr>
  <p:transition advTm="25083"/>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83188"/>
          </a:xfrm>
        </p:spPr>
        <p:txBody>
          <a:bodyPr>
            <a:normAutofit/>
          </a:bodyPr>
          <a:lstStyle/>
          <a:p>
            <a:r>
              <a:rPr lang="bg-BG" sz="2400" dirty="0" smtClean="0"/>
              <a:t>Повтарящи се действия се кодират с блокове за цикъл.</a:t>
            </a:r>
            <a:br>
              <a:rPr lang="bg-BG" sz="2400" dirty="0" smtClean="0"/>
            </a:br>
            <a:r>
              <a:rPr lang="bg-BG" sz="2400" dirty="0" smtClean="0"/>
              <a:t>За проверка на условие се използват блокове за разклонение. Блоковете за цикъл и проверка на условие се намират в  менюто контрол</a:t>
            </a:r>
            <a:r>
              <a:rPr lang="en-US" sz="2400" dirty="0" smtClean="0"/>
              <a:t>         </a:t>
            </a:r>
            <a:r>
              <a:rPr lang="bg-BG" sz="2400" dirty="0" smtClean="0"/>
              <a:t>. За създаване на анимация на героите се използват блоковете за смяна на костюми от менюто външност</a:t>
            </a:r>
            <a:r>
              <a:rPr lang="en-US" sz="2400" dirty="0" smtClean="0"/>
              <a:t>        </a:t>
            </a:r>
            <a:r>
              <a:rPr lang="bg-BG" sz="2400" dirty="0" smtClean="0"/>
              <a:t>.</a:t>
            </a:r>
            <a:endParaRPr lang="en-US" sz="2400" dirty="0"/>
          </a:p>
        </p:txBody>
      </p:sp>
      <p:pic>
        <p:nvPicPr>
          <p:cNvPr id="3074" name="Picture 2"/>
          <p:cNvPicPr>
            <a:picLocks noChangeAspect="1" noChangeArrowheads="1"/>
          </p:cNvPicPr>
          <p:nvPr/>
        </p:nvPicPr>
        <p:blipFill>
          <a:blip r:embed="rId1"/>
          <a:srcRect/>
          <a:stretch>
            <a:fillRect/>
          </a:stretch>
        </p:blipFill>
        <p:spPr bwMode="auto">
          <a:xfrm>
            <a:off x="6715140" y="2714620"/>
            <a:ext cx="581025" cy="514350"/>
          </a:xfrm>
          <a:prstGeom prst="rect">
            <a:avLst/>
          </a:prstGeom>
          <a:noFill/>
          <a:ln w="9525">
            <a:noFill/>
            <a:miter lim="800000"/>
            <a:headEnd/>
            <a:tailEnd/>
          </a:ln>
          <a:effectLst/>
        </p:spPr>
      </p:pic>
      <p:pic>
        <p:nvPicPr>
          <p:cNvPr id="3075" name="Picture 3"/>
          <p:cNvPicPr>
            <a:picLocks noChangeAspect="1" noChangeArrowheads="1"/>
          </p:cNvPicPr>
          <p:nvPr/>
        </p:nvPicPr>
        <p:blipFill>
          <a:blip r:embed="rId2"/>
          <a:srcRect/>
          <a:stretch>
            <a:fillRect/>
          </a:stretch>
        </p:blipFill>
        <p:spPr bwMode="auto">
          <a:xfrm>
            <a:off x="2143108" y="3929066"/>
            <a:ext cx="561975" cy="476250"/>
          </a:xfrm>
          <a:prstGeom prst="rect">
            <a:avLst/>
          </a:prstGeom>
          <a:noFill/>
          <a:ln w="9525">
            <a:noFill/>
            <a:miter lim="800000"/>
            <a:headEnd/>
            <a:tailEnd/>
          </a:ln>
          <a:effectLst/>
        </p:spPr>
      </p:pic>
    </p:spTree>
  </p:cSld>
  <p:clrMapOvr>
    <a:masterClrMapping/>
  </p:clrMapOvr>
  <p:transition advTm="3550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481328"/>
            <a:ext cx="7829576" cy="4525963"/>
          </a:xfrm>
        </p:spPr>
        <p:txBody>
          <a:bodyPr>
            <a:normAutofit fontScale="85000" lnSpcReduction="20000"/>
          </a:bodyPr>
          <a:lstStyle/>
          <a:p>
            <a:pPr>
              <a:buNone/>
            </a:pPr>
            <a:r>
              <a:rPr lang="bg-BG" dirty="0" smtClean="0"/>
              <a:t>Отворете файла </a:t>
            </a:r>
            <a:r>
              <a:rPr lang="en-US" dirty="0" smtClean="0"/>
              <a:t>penguins_1.</a:t>
            </a:r>
            <a:endParaRPr lang="en-US" dirty="0" smtClean="0"/>
          </a:p>
          <a:p>
            <a:pPr marL="624205" indent="-514350">
              <a:buFont typeface="+mj-lt"/>
              <a:buAutoNum type="alphaLcParenR"/>
            </a:pPr>
            <a:endParaRPr lang="en-US" dirty="0"/>
          </a:p>
        </p:txBody>
      </p:sp>
      <p:sp>
        <p:nvSpPr>
          <p:cNvPr id="4" name="Title 3"/>
          <p:cNvSpPr>
            <a:spLocks noGrp="1"/>
          </p:cNvSpPr>
          <p:nvPr>
            <p:ph type="title"/>
          </p:nvPr>
        </p:nvSpPr>
        <p:spPr/>
        <p:txBody>
          <a:bodyPr/>
          <a:lstStyle/>
          <a:p>
            <a:r>
              <a:rPr lang="bg-BG" dirty="0" smtClean="0"/>
              <a:t>Задача 1:</a:t>
            </a:r>
            <a:endParaRPr lang="en-US" dirty="0"/>
          </a:p>
        </p:txBody>
      </p:sp>
      <p:sp>
        <p:nvSpPr>
          <p:cNvPr id="5" name="Content Placeholder 2"/>
          <p:cNvSpPr>
            <a:spLocks noGrp="1"/>
          </p:cNvSpPr>
          <p:nvPr>
            <p:ph sz="half" idx="2"/>
          </p:nvPr>
        </p:nvSpPr>
        <p:spPr>
          <a:xfrm>
            <a:off x="500034" y="1285860"/>
            <a:ext cx="8186766" cy="4721431"/>
          </a:xfrm>
        </p:spPr>
        <p:txBody>
          <a:bodyPr>
            <a:normAutofit fontScale="85000" lnSpcReduction="20000"/>
          </a:bodyPr>
          <a:lstStyle/>
          <a:p>
            <a:pPr>
              <a:buNone/>
            </a:pPr>
            <a:endParaRPr lang="en-US" dirty="0" smtClean="0"/>
          </a:p>
          <a:p>
            <a:pPr>
              <a:buNone/>
            </a:pPr>
            <a:r>
              <a:rPr lang="en-US" dirty="0" smtClean="0"/>
              <a:t> </a:t>
            </a:r>
            <a:endParaRPr lang="en-US" dirty="0" smtClean="0"/>
          </a:p>
          <a:p>
            <a:pPr marL="624205" indent="-514350"/>
            <a:r>
              <a:rPr lang="bg-BG" dirty="0" smtClean="0"/>
              <a:t>    Стартирайте кода и наблюдавайте движенията на героите. Какви действия извършват те?</a:t>
            </a:r>
            <a:endParaRPr lang="bg-BG" dirty="0" smtClean="0"/>
          </a:p>
          <a:p>
            <a:pPr marL="624205" indent="-514350"/>
            <a:r>
              <a:rPr lang="bg-BG" dirty="0" smtClean="0"/>
              <a:t>Разгледайте кода на големия пингвин-героя </a:t>
            </a:r>
            <a:r>
              <a:rPr lang="en-US" dirty="0" smtClean="0"/>
              <a:t>Penguin. К</a:t>
            </a:r>
            <a:r>
              <a:rPr lang="bg-BG" dirty="0" smtClean="0"/>
              <a:t>олко и какви блокове са използвани за преместването му до крайната цел?</a:t>
            </a:r>
            <a:endParaRPr lang="bg-BG" dirty="0" smtClean="0"/>
          </a:p>
          <a:p>
            <a:pPr marL="624205" indent="-514350"/>
            <a:r>
              <a:rPr lang="bg-BG" dirty="0" smtClean="0"/>
              <a:t>Рзгледайте кода на малкия пингвин – героя </a:t>
            </a:r>
            <a:r>
              <a:rPr lang="en-US" dirty="0" err="1" smtClean="0"/>
              <a:t>Penguin_kid</a:t>
            </a:r>
            <a:r>
              <a:rPr lang="en-US" dirty="0" smtClean="0"/>
              <a:t>.</a:t>
            </a:r>
            <a:r>
              <a:rPr lang="bg-BG" dirty="0" smtClean="0"/>
              <a:t> Колко и какви блокове са използвани за преместването му до крайната цел?</a:t>
            </a:r>
            <a:endParaRPr lang="bg-BG" dirty="0" smtClean="0"/>
          </a:p>
          <a:p>
            <a:pPr marL="624205" indent="-514350"/>
            <a:r>
              <a:rPr lang="bg-BG" dirty="0" smtClean="0"/>
              <a:t>Кои са повтарящите се блокове в кодовете на двата пингвина?</a:t>
            </a:r>
            <a:endParaRPr lang="bg-BG" dirty="0" smtClean="0"/>
          </a:p>
          <a:p>
            <a:pPr marL="624205" indent="-514350">
              <a:buFont typeface="Arial" panose="020B0604020202020204" pitchFamily="34" charset="0"/>
              <a:buChar char="•"/>
            </a:pPr>
            <a:endParaRPr lang="en-US" dirty="0" smtClean="0"/>
          </a:p>
        </p:txBody>
      </p:sp>
    </p:spTree>
  </p:cSld>
  <p:clrMapOvr>
    <a:masterClrMapping/>
  </p:clrMapOvr>
  <p:transition advTm="65035"/>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8043890" cy="5376672"/>
          </a:xfrm>
        </p:spPr>
        <p:txBody>
          <a:bodyPr>
            <a:normAutofit/>
          </a:bodyPr>
          <a:lstStyle/>
          <a:p>
            <a:pPr marL="624205" indent="-514350">
              <a:buNone/>
            </a:pPr>
            <a:r>
              <a:rPr lang="bg-BG" sz="2400" dirty="0" smtClean="0"/>
              <a:t>Отворете файла </a:t>
            </a:r>
            <a:r>
              <a:rPr lang="en-US" sz="2400" dirty="0" smtClean="0"/>
              <a:t>Penguins_2</a:t>
            </a:r>
            <a:endParaRPr lang="en-US" sz="2400" dirty="0" smtClean="0"/>
          </a:p>
          <a:p>
            <a:pPr marL="624205" indent="-514350">
              <a:buFont typeface="Wingdings" panose="05000000000000000000" pitchFamily="2" charset="2"/>
              <a:buChar char="Ø"/>
            </a:pPr>
            <a:r>
              <a:rPr lang="bg-BG" sz="2400" dirty="0" smtClean="0"/>
              <a:t>Стартирайте кода и наблюдавайте движенията на героите. Какви действия извършват те? Има ли разлика в действията, които извършват двата пингвина в тази задача, и действията им в задача 1?</a:t>
            </a:r>
            <a:endParaRPr lang="bg-BG" sz="2400" dirty="0" smtClean="0"/>
          </a:p>
          <a:p>
            <a:pPr marL="624205" indent="-514350">
              <a:buFont typeface="Wingdings" panose="05000000000000000000" pitchFamily="2" charset="2"/>
              <a:buChar char="Ø"/>
            </a:pPr>
            <a:r>
              <a:rPr lang="bg-BG" sz="2400" dirty="0" smtClean="0"/>
              <a:t>Разгледайте кода на големия пингвин. Колко блока са използвани за преместването му до крайната цел? Какви нови блокове откриваш?</a:t>
            </a:r>
            <a:endParaRPr lang="bg-BG" sz="2400" dirty="0" smtClean="0"/>
          </a:p>
          <a:p>
            <a:pPr marL="624205" indent="-514350">
              <a:buFont typeface="Wingdings" panose="05000000000000000000" pitchFamily="2" charset="2"/>
              <a:buChar char="Ø"/>
            </a:pPr>
            <a:r>
              <a:rPr lang="bg-BG" sz="2400" dirty="0" smtClean="0"/>
              <a:t>Кои са повтарящите се блокове в кодовете на двамата герои?</a:t>
            </a:r>
            <a:endParaRPr lang="bg-BG" sz="2400" dirty="0" smtClean="0"/>
          </a:p>
          <a:p>
            <a:pPr marL="624205" indent="-514350">
              <a:buFont typeface="Wingdings" panose="05000000000000000000" pitchFamily="2" charset="2"/>
              <a:buChar char="Ø"/>
            </a:pPr>
            <a:endParaRPr lang="en-US" dirty="0"/>
          </a:p>
        </p:txBody>
      </p:sp>
      <p:sp>
        <p:nvSpPr>
          <p:cNvPr id="2" name="Title 1"/>
          <p:cNvSpPr>
            <a:spLocks noGrp="1"/>
          </p:cNvSpPr>
          <p:nvPr>
            <p:ph type="title"/>
          </p:nvPr>
        </p:nvSpPr>
        <p:spPr/>
        <p:txBody>
          <a:bodyPr>
            <a:normAutofit/>
          </a:bodyPr>
          <a:lstStyle/>
          <a:p>
            <a:r>
              <a:rPr lang="bg-BG" dirty="0" smtClean="0"/>
              <a:t>Задача 2:</a:t>
            </a:r>
            <a:endParaRPr lang="en-US" dirty="0"/>
          </a:p>
        </p:txBody>
      </p:sp>
    </p:spTree>
  </p:cSld>
  <p:clrMapOvr>
    <a:masterClrMapping/>
  </p:clrMapOvr>
  <p:transition advTm="5196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500042"/>
            <a:ext cx="8186766" cy="5507249"/>
          </a:xfrm>
        </p:spPr>
        <p:txBody>
          <a:bodyPr>
            <a:normAutofit/>
          </a:bodyPr>
          <a:lstStyle/>
          <a:p>
            <a:pPr>
              <a:buNone/>
            </a:pPr>
            <a:r>
              <a:rPr lang="bg-BG" sz="2400" dirty="0" smtClean="0"/>
              <a:t> В действията на пингвините в двете задачи няма разлика. Разлика има в кодовете им. Придвижването на големия пингвин в задача 1 е осъществено с два блока с цикъл   10 повторения на преместване и смяна на костюм. Блоковете в задача 2 са по-малко. Между тях има нови блокове в розов цвят</a:t>
            </a:r>
            <a:r>
              <a:rPr lang="bg-BG" sz="2600" dirty="0" smtClean="0">
                <a:latin typeface="Times New Roman" panose="02020603050405020304" pitchFamily="18" charset="0"/>
                <a:cs typeface="Times New Roman" panose="02020603050405020304" pitchFamily="18" charset="0"/>
              </a:rPr>
              <a:t>.</a:t>
            </a:r>
            <a:r>
              <a:rPr lang="ru-RU" sz="2600" dirty="0" smtClean="0">
                <a:latin typeface="Times New Roman" panose="02020603050405020304" pitchFamily="18" charset="0"/>
                <a:cs typeface="Times New Roman" panose="02020603050405020304" pitchFamily="18" charset="0"/>
              </a:rPr>
              <a:t> В изучаваната среда за визуално блоково програмиране може да създавате собствени блокове (наричат се още подпрограми), които да включват блокове от менютата или други вече създадени от вас блокове. Собствените блокове се използват, когато в кода има многократно повтарящи се части с цел намаляване на размера на кода и по-лесното му управление.</a:t>
            </a:r>
            <a:endParaRPr lang="en-US" sz="2600" dirty="0">
              <a:latin typeface="Times New Roman" panose="02020603050405020304" pitchFamily="18" charset="0"/>
              <a:cs typeface="Times New Roman" panose="02020603050405020304" pitchFamily="18" charset="0"/>
            </a:endParaRPr>
          </a:p>
        </p:txBody>
      </p:sp>
    </p:spTree>
  </p:cSld>
  <p:clrMapOvr>
    <a:masterClrMapping/>
  </p:clrMapOvr>
  <p:transition advTm="6126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357166"/>
            <a:ext cx="4572000" cy="4708981"/>
          </a:xfrm>
          <a:prstGeom prst="rect">
            <a:avLst/>
          </a:prstGeom>
        </p:spPr>
        <p:txBody>
          <a:bodyPr wrap="square">
            <a:spAutoFit/>
          </a:bodyPr>
          <a:lstStyle/>
          <a:p>
            <a:r>
              <a:rPr lang="ru-RU" sz="2000" dirty="0" smtClean="0"/>
              <a:t>За да създадете собствен блок:</a:t>
            </a:r>
            <a:endParaRPr lang="ru-RU" sz="2000" dirty="0" smtClean="0"/>
          </a:p>
          <a:p>
            <a:r>
              <a:rPr lang="ru-RU" sz="2000" dirty="0" smtClean="0"/>
              <a:t> 1. Изберете менюто (My Blocks). </a:t>
            </a:r>
            <a:endParaRPr lang="ru-RU" sz="2000" dirty="0" smtClean="0"/>
          </a:p>
          <a:p>
            <a:r>
              <a:rPr lang="ru-RU" sz="2000" dirty="0"/>
              <a:t> </a:t>
            </a:r>
            <a:r>
              <a:rPr lang="ru-RU" sz="2000" dirty="0" smtClean="0"/>
              <a:t>2. В списъка с блокове се появява бутон Създаване на блок (Make a block). Изберете го. </a:t>
            </a:r>
            <a:endParaRPr lang="ru-RU" sz="2000" dirty="0" smtClean="0"/>
          </a:p>
          <a:p>
            <a:r>
              <a:rPr lang="ru-RU" sz="2000" dirty="0"/>
              <a:t> </a:t>
            </a:r>
            <a:r>
              <a:rPr lang="ru-RU" sz="2000" dirty="0" smtClean="0"/>
              <a:t>3. Отваря се прозорецът Създаване на блок, в който има няколко полета. На мястото на име на блок въведете името на вашия блок и потвърдете с бутона Добре.</a:t>
            </a:r>
            <a:endParaRPr lang="ru-RU" sz="2000" dirty="0" smtClean="0"/>
          </a:p>
          <a:p>
            <a:r>
              <a:rPr lang="ru-RU" sz="2000" dirty="0" smtClean="0"/>
              <a:t> 4. В полето за писане на код на средата се появява розов блок дефинирай (define). Добавете необходимите блокове към него. </a:t>
            </a:r>
            <a:endParaRPr lang="en-US" sz="2000" dirty="0"/>
          </a:p>
        </p:txBody>
      </p:sp>
      <p:pic>
        <p:nvPicPr>
          <p:cNvPr id="1026" name="Picture 2"/>
          <p:cNvPicPr>
            <a:picLocks noChangeAspect="1" noChangeArrowheads="1"/>
          </p:cNvPicPr>
          <p:nvPr/>
        </p:nvPicPr>
        <p:blipFill>
          <a:blip r:embed="rId1" cstate="print"/>
          <a:srcRect/>
          <a:stretch>
            <a:fillRect/>
          </a:stretch>
        </p:blipFill>
        <p:spPr bwMode="auto">
          <a:xfrm>
            <a:off x="5143504" y="3000372"/>
            <a:ext cx="3303635" cy="1857388"/>
          </a:xfrm>
          <a:prstGeom prst="rect">
            <a:avLst/>
          </a:prstGeom>
          <a:noFill/>
          <a:ln w="9525">
            <a:noFill/>
            <a:miter lim="800000"/>
            <a:headEnd/>
            <a:tailEnd/>
          </a:ln>
          <a:effectLst/>
        </p:spPr>
      </p:pic>
      <p:pic>
        <p:nvPicPr>
          <p:cNvPr id="1027" name="Picture 3"/>
          <p:cNvPicPr>
            <a:picLocks noChangeAspect="1" noChangeArrowheads="1"/>
          </p:cNvPicPr>
          <p:nvPr/>
        </p:nvPicPr>
        <p:blipFill>
          <a:blip r:embed="rId2"/>
          <a:srcRect/>
          <a:stretch>
            <a:fillRect/>
          </a:stretch>
        </p:blipFill>
        <p:spPr bwMode="auto">
          <a:xfrm>
            <a:off x="5143504" y="857232"/>
            <a:ext cx="3248025" cy="1190625"/>
          </a:xfrm>
          <a:prstGeom prst="rect">
            <a:avLst/>
          </a:prstGeom>
          <a:noFill/>
          <a:ln w="9525">
            <a:noFill/>
            <a:miter lim="800000"/>
            <a:headEnd/>
            <a:tailEnd/>
          </a:ln>
          <a:effectLst/>
        </p:spPr>
      </p:pic>
    </p:spTree>
  </p:cSld>
  <p:clrMapOvr>
    <a:masterClrMapping/>
  </p:clrMapOvr>
  <p:transition advTm="5335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571480"/>
            <a:ext cx="8072494" cy="2308324"/>
          </a:xfrm>
          <a:prstGeom prst="rect">
            <a:avLst/>
          </a:prstGeom>
        </p:spPr>
        <p:txBody>
          <a:bodyPr wrap="square">
            <a:spAutoFit/>
          </a:bodyPr>
          <a:lstStyle/>
          <a:p>
            <a:r>
              <a:rPr lang="ru-RU" sz="2400" dirty="0" smtClean="0"/>
              <a:t>Собствените блокове действат само за героя или за сцената, за които са създадени. За да използвате подпрограма в кода на друг герой, трябва да прехвърлите с влачене кода, описан в блока дефинирай, върху другия герой и да промените името на блока.</a:t>
            </a:r>
            <a:endParaRPr lang="en-US" sz="2400" dirty="0"/>
          </a:p>
        </p:txBody>
      </p:sp>
      <p:sp>
        <p:nvSpPr>
          <p:cNvPr id="4" name="Rectangle 3"/>
          <p:cNvSpPr/>
          <p:nvPr/>
        </p:nvSpPr>
        <p:spPr>
          <a:xfrm>
            <a:off x="642910" y="2857496"/>
            <a:ext cx="7786742" cy="4154984"/>
          </a:xfrm>
          <a:prstGeom prst="rect">
            <a:avLst/>
          </a:prstGeom>
        </p:spPr>
        <p:txBody>
          <a:bodyPr wrap="square">
            <a:spAutoFit/>
          </a:bodyPr>
          <a:lstStyle/>
          <a:p>
            <a:r>
              <a:rPr lang="ru-RU" sz="2400" dirty="0" smtClean="0"/>
              <a:t>За да редактирате дефиницията на вече създаден блок:</a:t>
            </a:r>
            <a:endParaRPr lang="ru-RU" sz="2400" dirty="0" smtClean="0"/>
          </a:p>
          <a:p>
            <a:r>
              <a:rPr lang="ru-RU" sz="2400" dirty="0" smtClean="0"/>
              <a:t> 1. Щракнете с десния бутон на мишката върху блока дефинирай;    </a:t>
            </a:r>
            <a:endParaRPr lang="ru-RU" sz="2400" dirty="0" smtClean="0"/>
          </a:p>
          <a:p>
            <a:r>
              <a:rPr lang="ru-RU" sz="2400" dirty="0" smtClean="0"/>
              <a:t> 2. Изберете Редактиране; </a:t>
            </a:r>
            <a:endParaRPr lang="ru-RU" sz="2400" dirty="0" smtClean="0"/>
          </a:p>
          <a:p>
            <a:r>
              <a:rPr lang="ru-RU" sz="2400" dirty="0" smtClean="0"/>
              <a:t>3. В отворилия се прозорец за създаване на собствен блок направете съответните промени.</a:t>
            </a:r>
            <a:endParaRPr lang="ru-RU" sz="2400" dirty="0" smtClean="0"/>
          </a:p>
          <a:p>
            <a:r>
              <a:rPr lang="ru-RU" sz="2400" dirty="0" smtClean="0"/>
              <a:t> За да изтриете дефиницията на собствен блок:</a:t>
            </a:r>
            <a:endParaRPr lang="ru-RU" sz="2400" dirty="0" smtClean="0"/>
          </a:p>
          <a:p>
            <a:r>
              <a:rPr lang="ru-RU" sz="2400" dirty="0" smtClean="0"/>
              <a:t> 1. Премахнете блока от кода; </a:t>
            </a:r>
            <a:endParaRPr lang="ru-RU" sz="2400" dirty="0" smtClean="0"/>
          </a:p>
          <a:p>
            <a:r>
              <a:rPr lang="ru-RU" sz="2400" dirty="0" smtClean="0"/>
              <a:t> 2. Щракнете с десния бутон на мишката върху дефиницията му и изберете Изтрий Блок.</a:t>
            </a:r>
            <a:endParaRPr lang="en-US" sz="2400" dirty="0"/>
          </a:p>
        </p:txBody>
      </p:sp>
    </p:spTree>
  </p:cSld>
  <p:clrMapOvr>
    <a:masterClrMapping/>
  </p:clrMapOvr>
  <p:transition advTm="55622"/>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3125</Words>
  <Application>WPS Presentation</Application>
  <PresentationFormat>On-screen Show (4:3)</PresentationFormat>
  <Paragraphs>45</Paragraphs>
  <Slides>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SimSun</vt:lpstr>
      <vt:lpstr>Wingdings</vt:lpstr>
      <vt:lpstr>Wingdings 3</vt:lpstr>
      <vt:lpstr>Verdana</vt:lpstr>
      <vt:lpstr>Wingdings 2</vt:lpstr>
      <vt:lpstr>Times New Roman</vt:lpstr>
      <vt:lpstr>Lucida Sans Unicode</vt:lpstr>
      <vt:lpstr>Microsoft YaHei</vt:lpstr>
      <vt:lpstr>Arial Unicode MS</vt:lpstr>
      <vt:lpstr>Calibri</vt:lpstr>
      <vt:lpstr>Concourse</vt:lpstr>
      <vt:lpstr>PowerPoint 演示文稿</vt:lpstr>
      <vt:lpstr>Да припомним: За придвижване на героите по сцената в средата за визуално блоково програмиране се използват блоковете за движение, определяне на посоката на движение и завъртане, които са групирани в менюто  движение     .  </vt:lpstr>
      <vt:lpstr>Повтарящи се действия се кодират с блокове за цикъл. За проверка на условие се използват блокове за разклонение. Блоковете за цикъл и проверка на условие се намират в  менюто контрол         . За създаване на анимация на героите се използват блоковете за смяна на костюми от менюто външност        .</vt:lpstr>
      <vt:lpstr>Задача 1:</vt:lpstr>
      <vt:lpstr>Задача 2:</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15</cp:revision>
  <dcterms:created xsi:type="dcterms:W3CDTF">2021-12-16T15:43:00Z</dcterms:created>
  <dcterms:modified xsi:type="dcterms:W3CDTF">2022-02-16T13:48:12Z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62CEB5FC6B0B4621B0C37032EF50FE05</vt:lpwstr>
  </property>
  <property fmtid="{D5CDD505-2E9C-101B-9397-08002B2CF9AE}" pid="3" name="KSOProductBuildVer">
    <vt:lpwstr>1033-11.2.0.10463</vt:lpwstr>
  </property>
</Properties>
</file>