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360" r:id="rId2"/>
    <p:sldId id="361" r:id="rId3"/>
    <p:sldId id="366" r:id="rId4"/>
    <p:sldId id="362" r:id="rId5"/>
    <p:sldId id="367" r:id="rId6"/>
    <p:sldId id="322" r:id="rId7"/>
    <p:sldId id="332" r:id="rId8"/>
    <p:sldId id="325" r:id="rId9"/>
    <p:sldId id="327" r:id="rId10"/>
    <p:sldId id="331" r:id="rId11"/>
    <p:sldId id="333" r:id="rId12"/>
    <p:sldId id="335" r:id="rId13"/>
    <p:sldId id="371" r:id="rId14"/>
    <p:sldId id="358" r:id="rId15"/>
    <p:sldId id="289" r:id="rId16"/>
    <p:sldId id="290" r:id="rId17"/>
    <p:sldId id="283" r:id="rId18"/>
    <p:sldId id="262" r:id="rId19"/>
    <p:sldId id="284" r:id="rId20"/>
    <p:sldId id="285" r:id="rId21"/>
    <p:sldId id="286" r:id="rId22"/>
    <p:sldId id="287" r:id="rId23"/>
    <p:sldId id="291" r:id="rId24"/>
    <p:sldId id="295" r:id="rId25"/>
    <p:sldId id="359" r:id="rId26"/>
    <p:sldId id="294" r:id="rId27"/>
    <p:sldId id="282" r:id="rId28"/>
    <p:sldId id="281" r:id="rId29"/>
    <p:sldId id="280" r:id="rId30"/>
    <p:sldId id="369" r:id="rId31"/>
    <p:sldId id="370" r:id="rId32"/>
    <p:sldId id="365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FF"/>
    <a:srgbClr val="0E2C8E"/>
    <a:srgbClr val="0070C0"/>
    <a:srgbClr val="A5D7EE"/>
    <a:srgbClr val="5ABCE3"/>
    <a:srgbClr val="2D77BE"/>
    <a:srgbClr val="00528E"/>
    <a:srgbClr val="A6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332" autoAdjust="0"/>
  </p:normalViewPr>
  <p:slideViewPr>
    <p:cSldViewPr snapToGrid="0">
      <p:cViewPr varScale="1">
        <p:scale>
          <a:sx n="106" d="100"/>
          <a:sy n="106" d="100"/>
        </p:scale>
        <p:origin x="69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Hoić-Božić" userId="1a7de0a7-996b-4332-85f9-753b5b85b38c" providerId="ADAL" clId="{657DA830-EB28-49A7-BBCA-7C1E3323D2A3}"/>
    <pc:docChg chg="modSld">
      <pc:chgData name="Nataša Hoić-Božić" userId="1a7de0a7-996b-4332-85f9-753b5b85b38c" providerId="ADAL" clId="{657DA830-EB28-49A7-BBCA-7C1E3323D2A3}" dt="2019-07-28T07:41:42.771" v="20" actId="1076"/>
      <pc:docMkLst>
        <pc:docMk/>
      </pc:docMkLst>
      <pc:sldChg chg="modSp">
        <pc:chgData name="Nataša Hoić-Božić" userId="1a7de0a7-996b-4332-85f9-753b5b85b38c" providerId="ADAL" clId="{657DA830-EB28-49A7-BBCA-7C1E3323D2A3}" dt="2019-07-28T07:41:42.771" v="20" actId="1076"/>
        <pc:sldMkLst>
          <pc:docMk/>
          <pc:sldMk cId="525201507" sldId="370"/>
        </pc:sldMkLst>
        <pc:spChg chg="mod">
          <ac:chgData name="Nataša Hoić-Božić" userId="1a7de0a7-996b-4332-85f9-753b5b85b38c" providerId="ADAL" clId="{657DA830-EB28-49A7-BBCA-7C1E3323D2A3}" dt="2019-07-28T07:41:38.396" v="19" actId="20577"/>
          <ac:spMkLst>
            <pc:docMk/>
            <pc:sldMk cId="525201507" sldId="370"/>
            <ac:spMk id="3" creationId="{00000000-0000-0000-0000-000000000000}"/>
          </ac:spMkLst>
        </pc:spChg>
        <pc:picChg chg="mod">
          <ac:chgData name="Nataša Hoić-Božić" userId="1a7de0a7-996b-4332-85f9-753b5b85b38c" providerId="ADAL" clId="{657DA830-EB28-49A7-BBCA-7C1E3323D2A3}" dt="2019-07-28T07:41:42.771" v="20" actId="1076"/>
          <ac:picMkLst>
            <pc:docMk/>
            <pc:sldMk cId="525201507" sldId="370"/>
            <ac:picMk id="7" creationId="{00000000-0000-0000-0000-000000000000}"/>
          </ac:picMkLst>
        </pc:picChg>
      </pc:sldChg>
    </pc:docChg>
  </pc:docChgLst>
  <pc:docChgLst>
    <pc:chgData name="Nataša Hoić-Božić" userId="1a7de0a7-996b-4332-85f9-753b5b85b38c" providerId="ADAL" clId="{C182B837-1A6C-4542-85A3-B715CD9B27EA}"/>
    <pc:docChg chg="undo custSel modSld">
      <pc:chgData name="Nataša Hoić-Božić" userId="1a7de0a7-996b-4332-85f9-753b5b85b38c" providerId="ADAL" clId="{C182B837-1A6C-4542-85A3-B715CD9B27EA}" dt="2019-10-19T09:19:45.944" v="44" actId="790"/>
      <pc:docMkLst>
        <pc:docMk/>
      </pc:docMkLst>
      <pc:sldChg chg="modSp">
        <pc:chgData name="Nataša Hoić-Božić" userId="1a7de0a7-996b-4332-85f9-753b5b85b38c" providerId="ADAL" clId="{C182B837-1A6C-4542-85A3-B715CD9B27EA}" dt="2019-10-19T09:18:22.221" v="41" actId="20577"/>
        <pc:sldMkLst>
          <pc:docMk/>
          <pc:sldMk cId="1956723565" sldId="262"/>
        </pc:sldMkLst>
        <pc:spChg chg="mod">
          <ac:chgData name="Nataša Hoić-Božić" userId="1a7de0a7-996b-4332-85f9-753b5b85b38c" providerId="ADAL" clId="{C182B837-1A6C-4542-85A3-B715CD9B27EA}" dt="2019-10-19T09:18:22.221" v="41" actId="20577"/>
          <ac:spMkLst>
            <pc:docMk/>
            <pc:sldMk cId="1956723565" sldId="262"/>
            <ac:spMk id="3" creationId="{00000000-0000-0000-0000-000000000000}"/>
          </ac:spMkLst>
        </pc:spChg>
      </pc:sldChg>
      <pc:sldChg chg="modSp">
        <pc:chgData name="Nataša Hoić-Božić" userId="1a7de0a7-996b-4332-85f9-753b5b85b38c" providerId="ADAL" clId="{C182B837-1A6C-4542-85A3-B715CD9B27EA}" dt="2019-10-19T09:18:29.292" v="43" actId="20577"/>
        <pc:sldMkLst>
          <pc:docMk/>
          <pc:sldMk cId="1095078357" sldId="284"/>
        </pc:sldMkLst>
        <pc:spChg chg="mod">
          <ac:chgData name="Nataša Hoić-Božić" userId="1a7de0a7-996b-4332-85f9-753b5b85b38c" providerId="ADAL" clId="{C182B837-1A6C-4542-85A3-B715CD9B27EA}" dt="2019-10-19T09:18:29.292" v="43" actId="20577"/>
          <ac:spMkLst>
            <pc:docMk/>
            <pc:sldMk cId="1095078357" sldId="284"/>
            <ac:spMk id="2" creationId="{00000000-0000-0000-0000-000000000000}"/>
          </ac:spMkLst>
        </pc:spChg>
      </pc:sldChg>
      <pc:sldChg chg="modSp">
        <pc:chgData name="Nataša Hoić-Božić" userId="1a7de0a7-996b-4332-85f9-753b5b85b38c" providerId="ADAL" clId="{C182B837-1A6C-4542-85A3-B715CD9B27EA}" dt="2019-10-19T08:46:05.708" v="5" actId="20577"/>
        <pc:sldMkLst>
          <pc:docMk/>
          <pc:sldMk cId="1827035191" sldId="325"/>
        </pc:sldMkLst>
        <pc:spChg chg="mod">
          <ac:chgData name="Nataša Hoić-Božić" userId="1a7de0a7-996b-4332-85f9-753b5b85b38c" providerId="ADAL" clId="{C182B837-1A6C-4542-85A3-B715CD9B27EA}" dt="2019-10-19T08:46:05.708" v="5" actId="20577"/>
          <ac:spMkLst>
            <pc:docMk/>
            <pc:sldMk cId="1827035191" sldId="325"/>
            <ac:spMk id="3" creationId="{00000000-0000-0000-0000-000000000000}"/>
          </ac:spMkLst>
        </pc:spChg>
      </pc:sldChg>
      <pc:sldChg chg="modSp">
        <pc:chgData name="Nataša Hoić-Božić" userId="1a7de0a7-996b-4332-85f9-753b5b85b38c" providerId="ADAL" clId="{C182B837-1A6C-4542-85A3-B715CD9B27EA}" dt="2019-10-19T08:45:53.124" v="3" actId="20577"/>
        <pc:sldMkLst>
          <pc:docMk/>
          <pc:sldMk cId="1223114525" sldId="332"/>
        </pc:sldMkLst>
        <pc:spChg chg="mod">
          <ac:chgData name="Nataša Hoić-Božić" userId="1a7de0a7-996b-4332-85f9-753b5b85b38c" providerId="ADAL" clId="{C182B837-1A6C-4542-85A3-B715CD9B27EA}" dt="2019-10-19T08:45:53.124" v="3" actId="20577"/>
          <ac:spMkLst>
            <pc:docMk/>
            <pc:sldMk cId="1223114525" sldId="332"/>
            <ac:spMk id="3" creationId="{00000000-0000-0000-0000-000000000000}"/>
          </ac:spMkLst>
        </pc:spChg>
      </pc:sldChg>
      <pc:sldChg chg="modSp">
        <pc:chgData name="Nataša Hoić-Božić" userId="1a7de0a7-996b-4332-85f9-753b5b85b38c" providerId="ADAL" clId="{C182B837-1A6C-4542-85A3-B715CD9B27EA}" dt="2019-10-19T08:53:02.879" v="9" actId="12"/>
        <pc:sldMkLst>
          <pc:docMk/>
          <pc:sldMk cId="1508062728" sldId="333"/>
        </pc:sldMkLst>
        <pc:spChg chg="mod">
          <ac:chgData name="Nataša Hoić-Božić" userId="1a7de0a7-996b-4332-85f9-753b5b85b38c" providerId="ADAL" clId="{C182B837-1A6C-4542-85A3-B715CD9B27EA}" dt="2019-10-19T08:53:02.879" v="9" actId="12"/>
          <ac:spMkLst>
            <pc:docMk/>
            <pc:sldMk cId="1508062728" sldId="333"/>
            <ac:spMk id="3" creationId="{00000000-0000-0000-0000-000000000000}"/>
          </ac:spMkLst>
        </pc:spChg>
      </pc:sldChg>
      <pc:sldChg chg="delSp modSp">
        <pc:chgData name="Nataša Hoić-Božić" userId="1a7de0a7-996b-4332-85f9-753b5b85b38c" providerId="ADAL" clId="{C182B837-1A6C-4542-85A3-B715CD9B27EA}" dt="2019-10-19T08:44:27.064" v="1" actId="6549"/>
        <pc:sldMkLst>
          <pc:docMk/>
          <pc:sldMk cId="2041548565" sldId="366"/>
        </pc:sldMkLst>
        <pc:spChg chg="mod">
          <ac:chgData name="Nataša Hoić-Božić" userId="1a7de0a7-996b-4332-85f9-753b5b85b38c" providerId="ADAL" clId="{C182B837-1A6C-4542-85A3-B715CD9B27EA}" dt="2019-10-19T08:44:27.064" v="1" actId="6549"/>
          <ac:spMkLst>
            <pc:docMk/>
            <pc:sldMk cId="2041548565" sldId="366"/>
            <ac:spMk id="12" creationId="{00000000-0000-0000-0000-000000000000}"/>
          </ac:spMkLst>
        </pc:spChg>
        <pc:picChg chg="del">
          <ac:chgData name="Nataša Hoić-Božić" userId="1a7de0a7-996b-4332-85f9-753b5b85b38c" providerId="ADAL" clId="{C182B837-1A6C-4542-85A3-B715CD9B27EA}" dt="2019-10-19T08:44:21.475" v="0" actId="478"/>
          <ac:picMkLst>
            <pc:docMk/>
            <pc:sldMk cId="2041548565" sldId="366"/>
            <ac:picMk id="3" creationId="{00000000-0000-0000-0000-000000000000}"/>
          </ac:picMkLst>
        </pc:picChg>
      </pc:sldChg>
      <pc:sldChg chg="modSp">
        <pc:chgData name="Nataša Hoić-Božić" userId="1a7de0a7-996b-4332-85f9-753b5b85b38c" providerId="ADAL" clId="{C182B837-1A6C-4542-85A3-B715CD9B27EA}" dt="2019-10-19T09:19:45.944" v="44" actId="790"/>
        <pc:sldMkLst>
          <pc:docMk/>
          <pc:sldMk cId="525201507" sldId="370"/>
        </pc:sldMkLst>
        <pc:spChg chg="mod">
          <ac:chgData name="Nataša Hoić-Božić" userId="1a7de0a7-996b-4332-85f9-753b5b85b38c" providerId="ADAL" clId="{C182B837-1A6C-4542-85A3-B715CD9B27EA}" dt="2019-10-19T09:19:45.944" v="44" actId="790"/>
          <ac:spMkLst>
            <pc:docMk/>
            <pc:sldMk cId="525201507" sldId="370"/>
            <ac:spMk id="3" creationId="{00000000-0000-0000-0000-000000000000}"/>
          </ac:spMkLst>
        </pc:spChg>
      </pc:sldChg>
    </pc:docChg>
  </pc:docChgLst>
  <pc:docChgLst>
    <pc:chgData name="Nataša Hoić-Božić" userId="1a7de0a7-996b-4332-85f9-753b5b85b38c" providerId="ADAL" clId="{4E520A71-8398-4241-90BA-4B804F79F664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C2D0F-D876-484E-B8D6-3D71D779B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8BBBF-45F6-42FD-8DA8-77A7F862E46A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B6D3-CC44-4619-9B99-2465CC5F40F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94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B6D3-CC44-4619-9B99-2465CC5F40F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64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94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6106" y="3117620"/>
            <a:ext cx="9013534" cy="136429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E2C8E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6106" y="4642959"/>
            <a:ext cx="9013534" cy="54444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0615" y="6571914"/>
            <a:ext cx="8184516" cy="2412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53" y="2105388"/>
            <a:ext cx="2979906" cy="85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81" y="389869"/>
            <a:ext cx="3012569" cy="78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6" y="316328"/>
            <a:ext cx="937119" cy="9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8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45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524" y="365125"/>
            <a:ext cx="741997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4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64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31" y="1709738"/>
            <a:ext cx="938037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2832" y="4589463"/>
            <a:ext cx="9380374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52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3576" y="6418907"/>
            <a:ext cx="3421602" cy="218076"/>
          </a:xfrm>
        </p:spPr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11" y="247918"/>
            <a:ext cx="1367088" cy="1361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364478"/>
            <a:ext cx="4323731" cy="1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4" y="1825625"/>
            <a:ext cx="48672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743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05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365125"/>
            <a:ext cx="930032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3" y="1681163"/>
            <a:ext cx="48450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523" y="2505075"/>
            <a:ext cx="48450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83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4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58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457200"/>
            <a:ext cx="3926422" cy="12582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42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457200"/>
            <a:ext cx="92823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7374" y="2057400"/>
            <a:ext cx="5688013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525" y="2057400"/>
            <a:ext cx="43624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28.8.2018.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98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hr-HR" sz="1050" smtClean="0">
                <a:solidFill>
                  <a:srgbClr val="275A9F"/>
                </a:solidFill>
                <a:effectLst/>
              </a:defRPr>
            </a:lvl1pPr>
          </a:lstStyle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95336" y="6210417"/>
            <a:ext cx="9957871" cy="7643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57" y="569979"/>
            <a:ext cx="1125156" cy="11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2C8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iencekids.co.nz/gamesactiviti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xl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yourmonstertoread.com/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learnenglishkids.britishcouncil.org/en/gam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mailto:ana.madevska.bogdanova@finki.ukim.mk" TargetMode="External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vlado@finki.ukim.mk" TargetMode="External"/><Relationship Id="rId5" Type="http://schemas.openxmlformats.org/officeDocument/2006/relationships/hyperlink" Target="https://ec.europa.eu/programmes/erasmus-plus/projects/eplus-project-details/#project/2017-1-HR01-KA201-035362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games.html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thsisfu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um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ctions4kids.com/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ppardsoftware.com/Geography.htm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craft.net/" TargetMode="Externa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oblox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digcomp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022" y="4786009"/>
            <a:ext cx="9092032" cy="1348091"/>
          </a:xfrm>
        </p:spPr>
        <p:txBody>
          <a:bodyPr>
            <a:noAutofit/>
          </a:bodyPr>
          <a:lstStyle/>
          <a:p>
            <a:r>
              <a:rPr lang="en-GB" noProof="0" dirty="0"/>
              <a:t>Session 1: </a:t>
            </a:r>
            <a:r>
              <a:rPr lang="en-GB" noProof="0" dirty="0" smtClean="0"/>
              <a:t>Game</a:t>
            </a:r>
            <a:r>
              <a:rPr lang="hr-HR" noProof="0" dirty="0" smtClean="0"/>
              <a:t> </a:t>
            </a:r>
            <a:r>
              <a:rPr lang="en-GB" noProof="0" dirty="0" smtClean="0"/>
              <a:t>Based </a:t>
            </a:r>
            <a:r>
              <a:rPr lang="en-GB" noProof="0" dirty="0"/>
              <a:t>Learning (GBL)</a:t>
            </a:r>
          </a:p>
          <a:p>
            <a:r>
              <a:rPr lang="en-GB" i="1" noProof="0" dirty="0" smtClean="0"/>
              <a:t>Integration </a:t>
            </a:r>
            <a:r>
              <a:rPr lang="en-GB" i="1" noProof="0" dirty="0"/>
              <a:t>of </a:t>
            </a:r>
            <a:r>
              <a:rPr lang="hr-HR" i="1" noProof="0" dirty="0"/>
              <a:t>g</a:t>
            </a:r>
            <a:r>
              <a:rPr lang="en-GB" i="1" noProof="0" dirty="0" err="1"/>
              <a:t>ames</a:t>
            </a:r>
            <a:r>
              <a:rPr lang="en-GB" i="1" noProof="0" dirty="0"/>
              <a:t> into the </a:t>
            </a:r>
            <a:r>
              <a:rPr lang="hr-HR" i="1" noProof="0" dirty="0"/>
              <a:t>l</a:t>
            </a:r>
            <a:r>
              <a:rPr lang="en-GB" i="1" noProof="0" dirty="0" err="1"/>
              <a:t>ecturing</a:t>
            </a:r>
            <a:r>
              <a:rPr lang="en-GB" i="1" noProof="0" dirty="0"/>
              <a:t> </a:t>
            </a:r>
            <a:r>
              <a:rPr lang="hr-HR" i="1" noProof="0" dirty="0"/>
              <a:t>p</a:t>
            </a:r>
            <a:r>
              <a:rPr lang="en-GB" i="1" noProof="0" dirty="0" err="1"/>
              <a:t>rocess</a:t>
            </a:r>
            <a:endParaRPr lang="en-GB" i="1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2022" y="3297749"/>
            <a:ext cx="9013534" cy="13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Workshop 1: </a:t>
            </a:r>
            <a:r>
              <a:rPr lang="hr-HR" dirty="0"/>
              <a:t>Game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(</a:t>
            </a:r>
            <a:r>
              <a:rPr lang="en-US" dirty="0"/>
              <a:t>GBL</a:t>
            </a:r>
            <a:r>
              <a:rPr lang="hr-HR" dirty="0"/>
              <a:t>)</a:t>
            </a:r>
            <a:r>
              <a:rPr lang="en-US"/>
              <a:t> and unplugged activities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622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</p:spPr>
        <p:txBody>
          <a:bodyPr/>
          <a:lstStyle/>
          <a:p>
            <a:r>
              <a:rPr lang="en-GB" noProof="0" dirty="0"/>
              <a:t>When does the game have educational value?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128838"/>
            <a:ext cx="9957871" cy="3998084"/>
          </a:xfrm>
        </p:spPr>
        <p:txBody>
          <a:bodyPr>
            <a:normAutofit/>
          </a:bodyPr>
          <a:lstStyle/>
          <a:p>
            <a:r>
              <a:rPr lang="en-GB" noProof="0" dirty="0"/>
              <a:t>Can you relate game levels with educational goals?</a:t>
            </a:r>
          </a:p>
          <a:p>
            <a:r>
              <a:rPr lang="en-GB" noProof="0" dirty="0"/>
              <a:t>Are there any game elements that are opposite to educational goals?</a:t>
            </a:r>
          </a:p>
          <a:p>
            <a:pPr lvl="1"/>
            <a:r>
              <a:rPr lang="en-GB" noProof="0" dirty="0"/>
              <a:t>e.g. violence </a:t>
            </a:r>
          </a:p>
          <a:p>
            <a:r>
              <a:rPr lang="en-GB" noProof="0" dirty="0"/>
              <a:t>Can the game be used for more than one educational goal in more than one subject (or other lecture in the same subject)?</a:t>
            </a:r>
          </a:p>
          <a:p>
            <a:r>
              <a:rPr lang="en-GB" noProof="0" dirty="0"/>
              <a:t>Does the game enable “deep learning”?</a:t>
            </a:r>
          </a:p>
          <a:p>
            <a:pPr lvl="1"/>
            <a:r>
              <a:rPr lang="en-GB" noProof="0" dirty="0"/>
              <a:t>Do the students need to solve non-routine problems while playing the game?</a:t>
            </a:r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6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024544"/>
            <a:ext cx="10259591" cy="410237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Is Problem-Solving incorporated in the game design?</a:t>
            </a:r>
          </a:p>
          <a:p>
            <a:pPr lvl="1"/>
            <a:r>
              <a:rPr lang="en-GB" noProof="0" dirty="0"/>
              <a:t>fact gathering, their evaluation, usage and creating some actions (or fee</a:t>
            </a:r>
            <a:r>
              <a:rPr lang="hr-HR" noProof="0" dirty="0"/>
              <a:t>d</a:t>
            </a:r>
            <a:r>
              <a:rPr lang="en-GB" noProof="0" dirty="0"/>
              <a:t>back)</a:t>
            </a:r>
          </a:p>
          <a:p>
            <a:pPr lvl="1"/>
            <a:r>
              <a:rPr lang="en-GB" noProof="0" dirty="0"/>
              <a:t>reflex based</a:t>
            </a:r>
          </a:p>
          <a:p>
            <a:pPr lvl="1"/>
            <a:r>
              <a:rPr lang="en-GB" noProof="0" dirty="0"/>
              <a:t>possible to repeat the actions and improve results</a:t>
            </a:r>
          </a:p>
          <a:p>
            <a:r>
              <a:rPr lang="en-GB" noProof="0" dirty="0"/>
              <a:t>Is Critical Thinking incorporated in the game design?</a:t>
            </a:r>
          </a:p>
          <a:p>
            <a:pPr lvl="1"/>
            <a:r>
              <a:rPr lang="en-GB" noProof="0" dirty="0"/>
              <a:t>players need to solve some puzzles </a:t>
            </a:r>
          </a:p>
          <a:p>
            <a:pPr lvl="1"/>
            <a:r>
              <a:rPr lang="en-GB" noProof="0" dirty="0"/>
              <a:t>decision making</a:t>
            </a:r>
          </a:p>
          <a:p>
            <a:pPr lvl="1"/>
            <a:r>
              <a:rPr lang="en-GB" noProof="0" dirty="0"/>
              <a:t>need to understand different perspectives (e.g. other players goals and strategies)</a:t>
            </a:r>
          </a:p>
          <a:p>
            <a:r>
              <a:rPr lang="en-GB" noProof="0" dirty="0"/>
              <a:t>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</p:spPr>
        <p:txBody>
          <a:bodyPr/>
          <a:lstStyle/>
          <a:p>
            <a:r>
              <a:rPr lang="en-GB" noProof="0" dirty="0"/>
              <a:t>When does the game have educational value? (2/2)</a:t>
            </a:r>
          </a:p>
        </p:txBody>
      </p:sp>
    </p:spTree>
    <p:extLst>
      <p:ext uri="{BB962C8B-B14F-4D97-AF65-F5344CB8AC3E}">
        <p14:creationId xmlns:p14="http://schemas.microsoft.com/office/powerpoint/2010/main" val="150806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Is the game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389" y="2051704"/>
            <a:ext cx="9957871" cy="41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The quality of learning depends on:</a:t>
            </a:r>
          </a:p>
          <a:p>
            <a:r>
              <a:rPr lang="en-GB" noProof="0" dirty="0"/>
              <a:t>Quality of experience while playing the game</a:t>
            </a:r>
          </a:p>
          <a:p>
            <a:pPr lvl="1"/>
            <a:r>
              <a:rPr lang="en-GB" noProof="0" dirty="0"/>
              <a:t>Technology-related (objective, quantitative)</a:t>
            </a:r>
          </a:p>
          <a:p>
            <a:pPr lvl="1"/>
            <a:r>
              <a:rPr lang="en-GB" noProof="0" dirty="0"/>
              <a:t>Fun-related (subjective, qualitative)</a:t>
            </a:r>
          </a:p>
          <a:p>
            <a:r>
              <a:rPr lang="en-GB" noProof="0" dirty="0"/>
              <a:t>Quality of achieved knowledge</a:t>
            </a:r>
          </a:p>
          <a:p>
            <a:pPr lvl="1"/>
            <a:r>
              <a:rPr lang="en-GB" noProof="0" dirty="0"/>
              <a:t>short-term, fact-based (e.g. is it suitable for multiple-choice questions based assessment?)</a:t>
            </a:r>
          </a:p>
          <a:p>
            <a:pPr lvl="1"/>
            <a:r>
              <a:rPr lang="en-GB" noProof="0" dirty="0"/>
              <a:t>long-term, expandable (e.g.  can be used within the projects in other lectures and/or subjects?)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0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42D0C7-99D7-400F-8795-E475E006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General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3EA8-37FB-4C15-B2C4-3B3FE05D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CB19-0213-4C39-BD9A-2D436DC302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9550" y="6210300"/>
            <a:ext cx="552450" cy="365125"/>
          </a:xfrm>
        </p:spPr>
        <p:txBody>
          <a:bodyPr/>
          <a:lstStyle/>
          <a:p>
            <a:fld id="{B1B20322-B411-4B24-910E-B7DC9D05AFFE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73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1.1.</a:t>
            </a:r>
            <a:r>
              <a:rPr lang="en-GB" noProof="0" dirty="0"/>
              <a:t> Science for kids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7" y="2024544"/>
            <a:ext cx="4702504" cy="4102378"/>
          </a:xfrm>
        </p:spPr>
        <p:txBody>
          <a:bodyPr>
            <a:normAutofit/>
          </a:bodyPr>
          <a:lstStyle/>
          <a:p>
            <a:r>
              <a:rPr lang="en-GB" noProof="0" dirty="0"/>
              <a:t>Fun science games for kids while learning more about science and technology </a:t>
            </a:r>
          </a:p>
          <a:p>
            <a:r>
              <a:rPr lang="en-GB" noProof="0" dirty="0"/>
              <a:t>Free online activities to try with something for everyone </a:t>
            </a:r>
          </a:p>
          <a:p>
            <a:pPr lvl="1"/>
            <a:r>
              <a:rPr lang="en-GB" noProof="0" dirty="0"/>
              <a:t>chemistry </a:t>
            </a:r>
          </a:p>
          <a:p>
            <a:pPr lvl="1"/>
            <a:r>
              <a:rPr lang="en-GB" noProof="0" dirty="0"/>
              <a:t>biology</a:t>
            </a:r>
          </a:p>
          <a:p>
            <a:pPr lvl="1"/>
            <a:r>
              <a:rPr lang="en-GB" noProof="0" dirty="0"/>
              <a:t>physics</a:t>
            </a:r>
          </a:p>
          <a:p>
            <a:pPr lvl="1"/>
            <a:r>
              <a:rPr lang="en-GB" noProof="0" dirty="0"/>
              <a:t>...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sp>
        <p:nvSpPr>
          <p:cNvPr id="10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5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840" y="3971294"/>
            <a:ext cx="5575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http://www.sciencekids.co.nz/gamesactivities.html</a:t>
            </a:r>
            <a:r>
              <a:rPr lang="en-US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4663" y="4444404"/>
            <a:ext cx="5095875" cy="1038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6280" y="2909650"/>
            <a:ext cx="771525" cy="1114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1204" y="2922004"/>
            <a:ext cx="6667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1.2.</a:t>
            </a:r>
            <a:r>
              <a:rPr lang="en-GB" noProof="0" dirty="0"/>
              <a:t> IXL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Immersive, adaptive learning</a:t>
            </a:r>
          </a:p>
          <a:p>
            <a:r>
              <a:rPr lang="en-GB" noProof="0" dirty="0"/>
              <a:t>Math, language, arts, science</a:t>
            </a:r>
          </a:p>
          <a:p>
            <a:r>
              <a:rPr lang="en-GB" noProof="0" dirty="0"/>
              <a:t>K12 education</a:t>
            </a:r>
          </a:p>
          <a:p>
            <a:r>
              <a:rPr lang="en-GB" noProof="0" dirty="0"/>
              <a:t>10 Free practice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pic>
        <p:nvPicPr>
          <p:cNvPr id="2052" name="Picture 4" descr="https://encrypted-tbn0.gstatic.com/images?q=tbn:ANd9GcScDQHtjDFyz--yPtGi8l_FkgHmcwmJNHiMdGERUZR7rumB8Tt9o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77" y="19015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36" y="4255837"/>
            <a:ext cx="9897957" cy="18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6673" y="3833788"/>
            <a:ext cx="23265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https://www.ixl.com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11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 English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6D27F-688A-4F0C-9380-2B0B48995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105;p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1639550" y="6210300"/>
            <a:ext cx="55245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3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2.1.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Teach your monster to read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-457200"/>
            <a:r>
              <a:rPr lang="hr-HR" noProof="0" dirty="0"/>
              <a:t>F</a:t>
            </a:r>
            <a:r>
              <a:rPr lang="en-GB" noProof="0" dirty="0" err="1"/>
              <a:t>ree</a:t>
            </a:r>
            <a:r>
              <a:rPr lang="en-GB" noProof="0" dirty="0"/>
              <a:t> game that makes learning to read fun</a:t>
            </a:r>
          </a:p>
          <a:p>
            <a:pPr marL="508000" indent="-457200"/>
            <a:r>
              <a:rPr lang="en-GB" noProof="0" dirty="0"/>
              <a:t>Letters, sounds, reading full sentences</a:t>
            </a:r>
          </a:p>
          <a:p>
            <a:pPr marL="508000" indent="-457200"/>
            <a:r>
              <a:rPr lang="en-GB" noProof="0" dirty="0"/>
              <a:t>Designed in collaboration with leading academics</a:t>
            </a:r>
          </a:p>
          <a:p>
            <a:pPr marL="508000" indent="-457200"/>
            <a:r>
              <a:rPr lang="en-GB" noProof="0" dirty="0"/>
              <a:t>Complements </a:t>
            </a:r>
            <a:r>
              <a:rPr lang="hr-HR" noProof="0" dirty="0" err="1"/>
              <a:t>learning</a:t>
            </a:r>
            <a:r>
              <a:rPr lang="hr-HR" noProof="0" dirty="0"/>
              <a:t> </a:t>
            </a:r>
            <a:r>
              <a:rPr lang="en-GB" noProof="0" dirty="0"/>
              <a:t>programmes used in schools</a:t>
            </a: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860" y="3851110"/>
            <a:ext cx="9515959" cy="18616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170735" y="5712713"/>
            <a:ext cx="504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https://www.teachyourmonstertoread.com</a:t>
            </a:r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672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2.2.</a:t>
            </a:r>
            <a:r>
              <a:rPr lang="en-GB" noProof="0" dirty="0"/>
              <a:t> Learn </a:t>
            </a:r>
            <a:r>
              <a:rPr lang="hr-HR" dirty="0"/>
              <a:t>E</a:t>
            </a:r>
            <a:r>
              <a:rPr lang="en-GB" noProof="0" dirty="0" err="1"/>
              <a:t>nglish</a:t>
            </a:r>
            <a:r>
              <a:rPr lang="en-GB" noProof="0" dirty="0"/>
              <a:t>, kids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Fun games in English:</a:t>
            </a:r>
          </a:p>
          <a:p>
            <a:pPr lvl="1"/>
            <a:r>
              <a:rPr lang="en-GB" noProof="0" dirty="0"/>
              <a:t>listen and watch</a:t>
            </a:r>
          </a:p>
          <a:p>
            <a:pPr lvl="1"/>
            <a:r>
              <a:rPr lang="en-GB" noProof="0" dirty="0"/>
              <a:t>read and write</a:t>
            </a:r>
          </a:p>
          <a:p>
            <a:pPr lvl="1"/>
            <a:r>
              <a:rPr lang="en-GB" noProof="0" dirty="0"/>
              <a:t>speak and spell</a:t>
            </a:r>
          </a:p>
          <a:p>
            <a:pPr lvl="1"/>
            <a:r>
              <a:rPr lang="en-GB" noProof="0" dirty="0"/>
              <a:t>fun and games</a:t>
            </a:r>
          </a:p>
        </p:txBody>
      </p:sp>
      <p:sp>
        <p:nvSpPr>
          <p:cNvPr id="7" name="Google Shape;105;p14"/>
          <p:cNvSpPr txBox="1"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lang="en-US" dirty="0"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840" y="4009670"/>
            <a:ext cx="27940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600" y="5643379"/>
            <a:ext cx="584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https://learnenglishkids.britishcouncil.org/en/games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4244" y="2663319"/>
            <a:ext cx="5529414" cy="277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4308" y="1997106"/>
            <a:ext cx="24193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Authors and licence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8" y="4195068"/>
            <a:ext cx="7179013" cy="985669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/>
              <a:t>This work is licensed under a </a:t>
            </a:r>
            <a:r>
              <a:rPr lang="en-GB" sz="2400" noProof="0" dirty="0">
                <a:hlinkClick r:id="rId2"/>
              </a:rPr>
              <a:t>Creative Commons Attribution-</a:t>
            </a:r>
            <a:r>
              <a:rPr lang="en-GB" sz="2400" noProof="0" dirty="0" err="1">
                <a:hlinkClick r:id="rId2"/>
              </a:rPr>
              <a:t>ShareAlike</a:t>
            </a:r>
            <a:r>
              <a:rPr lang="en-GB" sz="2400" noProof="0" dirty="0">
                <a:hlinkClick r:id="rId2"/>
              </a:rPr>
              <a:t> 4.0 International License</a:t>
            </a:r>
            <a:r>
              <a:rPr lang="en-GB" sz="2400" noProof="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1028" name="Picture 4" descr="Image result for attribution-sharealike 4.0 international (cc by-sa 4.0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81" y="4274965"/>
            <a:ext cx="1782536" cy="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6376" y="4976450"/>
            <a:ext cx="9497437" cy="1400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Attribution should be given in the following way: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en-GB" sz="2400" dirty="0"/>
              <a:t>GLAT </a:t>
            </a:r>
            <a:r>
              <a:rPr lang="en-GB" sz="2400" dirty="0" smtClean="0"/>
              <a:t>project</a:t>
            </a:r>
            <a:r>
              <a:rPr lang="hr-HR" sz="2400" dirty="0" smtClean="0"/>
              <a:t>,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://ec.europa.eu/programmes/erasmus-plus/projects/eplus-project-details/#project/2017-1-HR01-KA201-035362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5336" y="1595697"/>
            <a:ext cx="10376169" cy="267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A</a:t>
            </a:r>
            <a:r>
              <a:rPr lang="hr-HR" sz="2400" dirty="0" err="1"/>
              <a:t>uthors</a:t>
            </a:r>
            <a:r>
              <a:rPr lang="hr-HR" sz="2400" dirty="0"/>
              <a:t>:</a:t>
            </a:r>
          </a:p>
          <a:p>
            <a:r>
              <a:rPr lang="hr-HR" sz="2400" b="1" dirty="0"/>
              <a:t>Vladimir </a:t>
            </a:r>
            <a:r>
              <a:rPr lang="hr-HR" sz="2400" b="1" dirty="0" err="1"/>
              <a:t>Trajkovik</a:t>
            </a:r>
            <a:r>
              <a:rPr lang="hr-HR" sz="2400" dirty="0"/>
              <a:t>, </a:t>
            </a:r>
            <a:r>
              <a:rPr lang="en-GB" sz="2400" dirty="0"/>
              <a:t>Ss. Cyril and Methodius University in Skopje</a:t>
            </a:r>
            <a:r>
              <a:rPr lang="hr-HR" sz="2400" dirty="0"/>
              <a:t>, </a:t>
            </a:r>
            <a:r>
              <a:rPr lang="en-GB" sz="2400" dirty="0"/>
              <a:t>Faculty of Computer Science and Engineering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en-US" sz="2400" dirty="0">
                <a:hlinkClick r:id="rId6"/>
              </a:rPr>
              <a:t>trvlado@finki.ukim.mk</a:t>
            </a:r>
            <a:r>
              <a:rPr lang="hr-HR" sz="2400" dirty="0"/>
              <a:t> </a:t>
            </a:r>
          </a:p>
          <a:p>
            <a:r>
              <a:rPr lang="en-US" sz="2400" b="1" dirty="0"/>
              <a:t>Ana Madevska Bogdanova</a:t>
            </a:r>
            <a:r>
              <a:rPr lang="hr-HR" sz="2400" dirty="0"/>
              <a:t>, </a:t>
            </a:r>
            <a:r>
              <a:rPr lang="en-GB" sz="2400" dirty="0"/>
              <a:t>Ss. Cyril and Methodius University in Skopje</a:t>
            </a:r>
            <a:r>
              <a:rPr lang="hr-HR" sz="2400" dirty="0"/>
              <a:t>, </a:t>
            </a:r>
            <a:r>
              <a:rPr lang="en-GB" sz="2400"/>
              <a:t>Faculty of Computer Science and Engineering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>
                <a:hlinkClick r:id="rId7"/>
              </a:rPr>
              <a:t>ana.madevska.bogdanova@finki.ukim.mk</a:t>
            </a:r>
            <a:r>
              <a:rPr lang="hr-H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02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Mathematics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CF9DC4-843B-4A1C-867A-48AE97A5B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105;p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1639550" y="6210300"/>
            <a:ext cx="55245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0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3.1.</a:t>
            </a:r>
            <a:r>
              <a:rPr lang="en-GB" noProof="0" dirty="0"/>
              <a:t> </a:t>
            </a:r>
            <a:r>
              <a:rPr lang="en-GB" noProof="0" dirty="0" err="1"/>
              <a:t>Mathplayground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616" r="4372"/>
          <a:stretch/>
        </p:blipFill>
        <p:spPr>
          <a:xfrm>
            <a:off x="1595336" y="4517670"/>
            <a:ext cx="9957871" cy="15804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Problem-solving math games:</a:t>
            </a:r>
          </a:p>
          <a:p>
            <a:pPr lvl="1"/>
            <a:r>
              <a:rPr lang="en-GB" noProof="0" dirty="0"/>
              <a:t>logic and number puzzles </a:t>
            </a:r>
            <a:endParaRPr lang="en-GB" noProof="0" dirty="0">
              <a:hlinkClick r:id="rId3"/>
            </a:endParaRPr>
          </a:p>
          <a:p>
            <a:pPr lvl="1"/>
            <a:r>
              <a:rPr lang="en-GB" noProof="0" dirty="0"/>
              <a:t>fraction adventures</a:t>
            </a:r>
          </a:p>
          <a:p>
            <a:pPr lvl="1"/>
            <a:r>
              <a:rPr lang="en-GB" noProof="0" dirty="0"/>
              <a:t>thinking blocks</a:t>
            </a:r>
          </a:p>
          <a:p>
            <a:pPr lvl="1"/>
            <a:r>
              <a:rPr lang="en-GB" noProof="0" dirty="0"/>
              <a:t>math word problem practice</a:t>
            </a:r>
          </a:p>
          <a:p>
            <a:pPr lvl="1"/>
            <a:r>
              <a:rPr lang="en-GB" noProof="0" dirty="0"/>
              <a:t>money games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574271" y="4044179"/>
            <a:ext cx="51298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https://www.mathplayground.com/games.html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11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3.2.</a:t>
            </a:r>
            <a:r>
              <a:rPr lang="en-GB" noProof="0" dirty="0"/>
              <a:t> </a:t>
            </a:r>
            <a:r>
              <a:rPr lang="en-GB" noProof="0" dirty="0" err="1"/>
              <a:t>Mathsisfun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6" y="1825625"/>
            <a:ext cx="9957871" cy="4510173"/>
          </a:xfrm>
        </p:spPr>
        <p:txBody>
          <a:bodyPr>
            <a:normAutofit/>
          </a:bodyPr>
          <a:lstStyle/>
          <a:p>
            <a:r>
              <a:rPr lang="en-GB" noProof="0" dirty="0"/>
              <a:t>Math explained in easy language:</a:t>
            </a:r>
          </a:p>
          <a:p>
            <a:pPr lvl="1"/>
            <a:r>
              <a:rPr lang="hr-HR" noProof="0" dirty="0"/>
              <a:t>a</a:t>
            </a:r>
            <a:r>
              <a:rPr lang="en-GB" noProof="0" dirty="0" err="1"/>
              <a:t>lgebra</a:t>
            </a:r>
            <a:endParaRPr lang="en-GB" noProof="0" dirty="0"/>
          </a:p>
          <a:p>
            <a:pPr lvl="1"/>
            <a:r>
              <a:rPr lang="hr-HR" noProof="0" dirty="0"/>
              <a:t>d</a:t>
            </a:r>
            <a:r>
              <a:rPr lang="en-GB" noProof="0" dirty="0" err="1"/>
              <a:t>ata</a:t>
            </a:r>
            <a:endParaRPr lang="en-GB" noProof="0" dirty="0"/>
          </a:p>
          <a:p>
            <a:pPr lvl="1"/>
            <a:r>
              <a:rPr lang="hr-HR" noProof="0" dirty="0"/>
              <a:t>g</a:t>
            </a:r>
            <a:r>
              <a:rPr lang="en-GB" noProof="0" dirty="0" err="1"/>
              <a:t>eometry</a:t>
            </a:r>
            <a:endParaRPr lang="en-GB" noProof="0" dirty="0"/>
          </a:p>
          <a:p>
            <a:pPr lvl="1"/>
            <a:r>
              <a:rPr lang="hr-HR" noProof="0" dirty="0"/>
              <a:t>m</a:t>
            </a:r>
            <a:r>
              <a:rPr lang="en-GB" noProof="0" dirty="0" err="1"/>
              <a:t>easure</a:t>
            </a:r>
            <a:endParaRPr lang="en-GB" noProof="0" dirty="0"/>
          </a:p>
          <a:p>
            <a:pPr lvl="1"/>
            <a:r>
              <a:rPr lang="hr-HR" noProof="0" dirty="0"/>
              <a:t>n</a:t>
            </a:r>
            <a:r>
              <a:rPr lang="en-GB" noProof="0" dirty="0"/>
              <a:t>umbers</a:t>
            </a:r>
          </a:p>
          <a:p>
            <a:r>
              <a:rPr lang="en-GB" noProof="0" dirty="0"/>
              <a:t>Dictionary</a:t>
            </a:r>
          </a:p>
          <a:p>
            <a:r>
              <a:rPr lang="en-GB" noProof="0" dirty="0"/>
              <a:t>Games</a:t>
            </a:r>
          </a:p>
          <a:p>
            <a:r>
              <a:rPr lang="en-GB" noProof="0" dirty="0"/>
              <a:t>Puzzles </a:t>
            </a:r>
          </a:p>
          <a:p>
            <a:r>
              <a:rPr lang="en-GB" noProof="0" dirty="0"/>
              <a:t>Worksheets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8337176" y="3147919"/>
            <a:ext cx="33092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https://www.mathsisfun.com</a:t>
            </a:r>
            <a:r>
              <a:rPr lang="en-US" sz="2000" dirty="0"/>
              <a:t>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9869" y="3655757"/>
            <a:ext cx="5643338" cy="2346185"/>
          </a:xfrm>
          <a:prstGeom prst="rect">
            <a:avLst/>
          </a:prstGeom>
        </p:spPr>
      </p:pic>
      <p:pic>
        <p:nvPicPr>
          <p:cNvPr id="3074" name="Picture 2" descr="Image result for math is fu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89" y="1964842"/>
            <a:ext cx="2019118" cy="11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2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3.3.</a:t>
            </a:r>
            <a:r>
              <a:rPr lang="en-GB" noProof="0" dirty="0"/>
              <a:t> </a:t>
            </a:r>
            <a:r>
              <a:rPr lang="en-GB" noProof="0" dirty="0" err="1"/>
              <a:t>Transum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6" y="1825625"/>
            <a:ext cx="7441088" cy="4301297"/>
          </a:xfrm>
        </p:spPr>
        <p:txBody>
          <a:bodyPr>
            <a:normAutofit/>
          </a:bodyPr>
          <a:lstStyle/>
          <a:p>
            <a:r>
              <a:rPr lang="en-GB" noProof="0" dirty="0"/>
              <a:t>Free math activities for teaching and learning:</a:t>
            </a:r>
          </a:p>
          <a:p>
            <a:pPr lvl="1"/>
            <a:r>
              <a:rPr lang="en-GB" noProof="0" dirty="0"/>
              <a:t>puzzles and problems</a:t>
            </a:r>
          </a:p>
          <a:p>
            <a:pPr lvl="1"/>
            <a:r>
              <a:rPr lang="en-GB" noProof="0" dirty="0"/>
              <a:t>visual aids, investigations </a:t>
            </a:r>
          </a:p>
          <a:p>
            <a:pPr marL="0" indent="0">
              <a:buNone/>
            </a:pP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sp>
        <p:nvSpPr>
          <p:cNvPr id="8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5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362" y="3690437"/>
            <a:ext cx="8620125" cy="223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2027" y="3216946"/>
            <a:ext cx="27564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http://www.transum.org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18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3.4.</a:t>
            </a:r>
            <a:r>
              <a:rPr lang="en-GB" noProof="0" dirty="0"/>
              <a:t> Fractions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Fractions games: </a:t>
            </a:r>
          </a:p>
          <a:p>
            <a:pPr lvl="1"/>
            <a:r>
              <a:rPr lang="en-GB" noProof="0" dirty="0"/>
              <a:t>equivalent fractions game</a:t>
            </a:r>
          </a:p>
          <a:p>
            <a:pPr lvl="1"/>
            <a:r>
              <a:rPr lang="en-GB" noProof="0" dirty="0"/>
              <a:t>add fractions</a:t>
            </a:r>
          </a:p>
          <a:p>
            <a:pPr lvl="1"/>
            <a:r>
              <a:rPr lang="en-GB" noProof="0" dirty="0"/>
              <a:t>converting fractions into decimals</a:t>
            </a:r>
          </a:p>
          <a:p>
            <a:pPr lvl="1"/>
            <a:r>
              <a:rPr lang="en-GB" noProof="0" dirty="0"/>
              <a:t>fraction word problem games</a:t>
            </a:r>
          </a:p>
          <a:p>
            <a:pPr lvl="1"/>
            <a:r>
              <a:rPr lang="en-GB" noProof="0" dirty="0"/>
              <a:t>subtracting mixed fraction</a:t>
            </a:r>
          </a:p>
          <a:p>
            <a:pPr lvl="1"/>
            <a:r>
              <a:rPr lang="en-GB" noProof="0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6605" y="2828863"/>
            <a:ext cx="3264452" cy="995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sp>
        <p:nvSpPr>
          <p:cNvPr id="7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5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5795" y="3976273"/>
            <a:ext cx="34460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http://www.fractions4kids.com</a:t>
            </a:r>
            <a:endParaRPr lang="en-US" sz="20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2060" y="4469177"/>
            <a:ext cx="6431147" cy="17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B7D26D-4424-4ADC-818A-1744208A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 Geography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0018E5-F2CE-41D2-B6E3-2B7D14D7A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F6575-11E1-435C-99AE-E2919FF3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8FC5-6DE1-4913-9F34-F143710B4D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9550" y="6210300"/>
            <a:ext cx="552450" cy="365125"/>
          </a:xfrm>
        </p:spPr>
        <p:txBody>
          <a:bodyPr/>
          <a:lstStyle/>
          <a:p>
            <a:fld id="{B1B20322-B411-4B24-910E-B7DC9D05AFFE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66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4.</a:t>
            </a:r>
            <a:r>
              <a:rPr lang="en-GB" noProof="0" dirty="0"/>
              <a:t> Travel the world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Tutorials and games: </a:t>
            </a:r>
          </a:p>
          <a:p>
            <a:pPr lvl="1"/>
            <a:r>
              <a:rPr lang="en-GB" noProof="0" dirty="0"/>
              <a:t>world's continents</a:t>
            </a:r>
          </a:p>
          <a:p>
            <a:pPr lvl="1"/>
            <a:r>
              <a:rPr lang="en-GB" noProof="0" dirty="0"/>
              <a:t>countries</a:t>
            </a:r>
          </a:p>
          <a:p>
            <a:pPr lvl="1"/>
            <a:r>
              <a:rPr lang="en-GB" noProof="0" dirty="0"/>
              <a:t>capitals</a:t>
            </a:r>
          </a:p>
          <a:p>
            <a:pPr lvl="1"/>
            <a:r>
              <a:rPr lang="en-GB" noProof="0" dirty="0"/>
              <a:t>landscapes</a:t>
            </a:r>
          </a:p>
          <a:p>
            <a:r>
              <a:rPr lang="en-GB" noProof="0" dirty="0"/>
              <a:t>Games for beginners, </a:t>
            </a:r>
            <a:br>
              <a:rPr lang="en-GB" noProof="0" dirty="0"/>
            </a:br>
            <a:r>
              <a:rPr lang="en-GB" noProof="0" dirty="0"/>
              <a:t>intermediate and advanced </a:t>
            </a:r>
            <a:br>
              <a:rPr lang="en-GB" noProof="0" dirty="0"/>
            </a:br>
            <a:r>
              <a:rPr lang="en-GB" noProof="0" dirty="0"/>
              <a:t>learners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4477" y="1919034"/>
            <a:ext cx="3762812" cy="4382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sp>
        <p:nvSpPr>
          <p:cNvPr id="7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5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789" y="5783670"/>
            <a:ext cx="55973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http://www.sheppardsoftware.com/Geography.htm</a:t>
            </a:r>
            <a:endParaRPr lang="en-US" sz="20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4477" y="2401645"/>
            <a:ext cx="3762812" cy="33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5. Creative thinking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Google Shape;105;p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1639550" y="6210300"/>
            <a:ext cx="55245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11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5.1.</a:t>
            </a:r>
            <a:r>
              <a:rPr lang="en-GB" noProof="0" dirty="0"/>
              <a:t> Minecraft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Building in a 3D procedurally-generated world with a variety of different cubes</a:t>
            </a:r>
          </a:p>
          <a:p>
            <a:r>
              <a:rPr lang="en-GB" noProof="0" dirty="0"/>
              <a:t>Requiring creativity from players </a:t>
            </a:r>
          </a:p>
          <a:p>
            <a:r>
              <a:rPr lang="en-GB" noProof="0" dirty="0"/>
              <a:t>Other activities:</a:t>
            </a:r>
          </a:p>
          <a:p>
            <a:pPr lvl="1"/>
            <a:r>
              <a:rPr lang="en-GB" noProof="0" dirty="0"/>
              <a:t>exploration</a:t>
            </a:r>
          </a:p>
          <a:p>
            <a:pPr lvl="1"/>
            <a:r>
              <a:rPr lang="en-GB" noProof="0" dirty="0"/>
              <a:t>resource gathering</a:t>
            </a:r>
          </a:p>
          <a:p>
            <a:pPr lvl="1"/>
            <a:r>
              <a:rPr lang="en-GB" noProof="0" dirty="0"/>
              <a:t>crafting</a:t>
            </a:r>
          </a:p>
          <a:p>
            <a:pPr lvl="1"/>
            <a:r>
              <a:rPr lang="en-GB" noProof="0" dirty="0"/>
              <a:t>combat</a:t>
            </a:r>
          </a:p>
          <a:p>
            <a:r>
              <a:rPr lang="en-GB" noProof="0" dirty="0"/>
              <a:t>Cost: 23$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7770" y="3087614"/>
            <a:ext cx="2362200" cy="2362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/>
          </a:p>
        </p:txBody>
      </p:sp>
      <p:sp>
        <p:nvSpPr>
          <p:cNvPr id="7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5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1297" y="5491562"/>
            <a:ext cx="24086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https://minecraft.net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13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5.2.</a:t>
            </a:r>
            <a:r>
              <a:rPr lang="en-GB" noProof="0" dirty="0"/>
              <a:t> </a:t>
            </a:r>
            <a:r>
              <a:rPr lang="en-GB" noProof="0" dirty="0" err="1"/>
              <a:t>Roblox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Online gaming platform for kids and teens  </a:t>
            </a:r>
          </a:p>
          <a:p>
            <a:r>
              <a:rPr lang="en-GB" noProof="0" dirty="0"/>
              <a:t>Students can create adventures, play games, role play, and learn with their friends in a family-friendly, immersive, 3D environment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/>
          </a:p>
        </p:txBody>
      </p:sp>
      <p:sp>
        <p:nvSpPr>
          <p:cNvPr id="7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5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rPr>
              <a:t>The sole responsibility for the content of this presentation lies with the authors. It does not necessarily reflect the opinion of the European Union.</a:t>
            </a:r>
            <a:endParaRPr sz="1050" b="0" i="0" u="none" strike="noStrike" cap="none" dirty="0">
              <a:solidFill>
                <a:srgbClr val="275A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5771" y="5745291"/>
            <a:ext cx="27518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https://www.roblox.com</a:t>
            </a:r>
            <a:endParaRPr lang="en-US" sz="20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1856" y="3361251"/>
            <a:ext cx="4999673" cy="23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idx="1"/>
          </p:nvPr>
        </p:nvSpPr>
        <p:spPr>
          <a:xfrm>
            <a:off x="1595336" y="1825625"/>
            <a:ext cx="9957871" cy="4438987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Factors for successful integration of games into the lecturing process </a:t>
            </a:r>
          </a:p>
          <a:p>
            <a:pPr lvl="0"/>
            <a:r>
              <a:rPr lang="en-GB" noProof="0" dirty="0"/>
              <a:t>Games in the classroom</a:t>
            </a:r>
          </a:p>
          <a:p>
            <a:pPr lvl="1"/>
            <a:r>
              <a:rPr lang="en-GB" noProof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choice from the Macedonian teachers</a:t>
            </a:r>
          </a:p>
          <a:p>
            <a:pPr lvl="0"/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1548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noProof="0" dirty="0"/>
              <a:t>Exploring games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84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Exploring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1983601"/>
            <a:ext cx="9011704" cy="41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Each group should choose one of the presented websites or games, explore it in more detail, and discuss its possible integration in the classroom.</a:t>
            </a:r>
          </a:p>
          <a:p>
            <a:pPr marL="0" indent="0">
              <a:buNone/>
            </a:pPr>
            <a:r>
              <a:rPr lang="en-GB"/>
              <a:t>Share your ideas with the teacher and the other groups.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31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42" y="3846924"/>
            <a:ext cx="2017843" cy="24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1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32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98" y="2676608"/>
            <a:ext cx="1994684" cy="19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2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Factors for successful integration of games into the lecturing process </a:t>
            </a:r>
            <a:endParaRPr lang="en-GB" noProof="0" dirty="0">
              <a:solidFill>
                <a:srgbClr val="28A4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56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Successful integration of games into the lecturing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024544"/>
            <a:ext cx="4816222" cy="4102378"/>
          </a:xfrm>
        </p:spPr>
        <p:txBody>
          <a:bodyPr/>
          <a:lstStyle/>
          <a:p>
            <a:r>
              <a:rPr lang="en-GB" noProof="0" dirty="0"/>
              <a:t>Need for digital competences</a:t>
            </a:r>
          </a:p>
          <a:p>
            <a:pPr lvl="1"/>
            <a:r>
              <a:rPr lang="en-GB" noProof="0" dirty="0"/>
              <a:t>various areas of development</a:t>
            </a:r>
          </a:p>
          <a:p>
            <a:pPr marL="457200" lvl="1" indent="0">
              <a:buNone/>
            </a:pPr>
            <a:endParaRPr lang="en-GB" noProof="0" dirty="0"/>
          </a:p>
          <a:p>
            <a:r>
              <a:rPr lang="en-GB" noProof="0" dirty="0"/>
              <a:t>Selection of proper game</a:t>
            </a:r>
          </a:p>
          <a:p>
            <a:pPr lvl="1"/>
            <a:r>
              <a:rPr lang="en-GB" noProof="0" dirty="0"/>
              <a:t>educational value</a:t>
            </a:r>
          </a:p>
          <a:p>
            <a:pPr lvl="1"/>
            <a:r>
              <a:rPr lang="en-GB" noProof="0" dirty="0"/>
              <a:t>quality of learning</a:t>
            </a:r>
          </a:p>
          <a:p>
            <a:pPr lvl="1"/>
            <a:r>
              <a:rPr lang="en-GB" noProof="0" dirty="0"/>
              <a:t>game is fun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7" name="Picture 2" descr="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53" y="2418100"/>
            <a:ext cx="5422846" cy="30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8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Digital competences for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024544"/>
            <a:ext cx="9957871" cy="410237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Digital Competence Framework for Educators: </a:t>
            </a:r>
            <a:br>
              <a:rPr lang="en-GB" noProof="0" dirty="0"/>
            </a:br>
            <a:r>
              <a:rPr lang="en-GB" noProof="0" dirty="0">
                <a:hlinkClick r:id="rId3"/>
              </a:rPr>
              <a:t>https://ec.europa.eu/jrc/en/digcompedu</a:t>
            </a:r>
            <a:r>
              <a:rPr lang="en-GB" noProof="0" dirty="0"/>
              <a:t> </a:t>
            </a:r>
          </a:p>
          <a:p>
            <a:pPr lvl="1"/>
            <a:r>
              <a:rPr lang="en-GB" noProof="0" dirty="0"/>
              <a:t>self-evaluation tool</a:t>
            </a:r>
          </a:p>
          <a:p>
            <a:r>
              <a:rPr lang="en-GB" noProof="0" dirty="0"/>
              <a:t>Focus on 6 areas of development:</a:t>
            </a:r>
          </a:p>
          <a:p>
            <a:pPr lvl="1"/>
            <a:r>
              <a:rPr lang="en-GB" noProof="0" dirty="0"/>
              <a:t>usage of digital tools for professional development</a:t>
            </a:r>
          </a:p>
          <a:p>
            <a:pPr lvl="1"/>
            <a:r>
              <a:rPr lang="en-GB" noProof="0" dirty="0"/>
              <a:t>recognition of different digital tools that can be applied</a:t>
            </a:r>
          </a:p>
          <a:p>
            <a:pPr lvl="1"/>
            <a:r>
              <a:rPr lang="en-GB" noProof="0" dirty="0"/>
              <a:t>application digital tools in education</a:t>
            </a:r>
          </a:p>
          <a:p>
            <a:pPr lvl="1"/>
            <a:r>
              <a:rPr lang="en-GB" noProof="0" dirty="0"/>
              <a:t>application of digital tools for assessment</a:t>
            </a:r>
          </a:p>
          <a:p>
            <a:pPr lvl="1"/>
            <a:r>
              <a:rPr lang="en-GB" noProof="0" dirty="0"/>
              <a:t>application of digital tools for student support</a:t>
            </a:r>
          </a:p>
          <a:p>
            <a:pPr lvl="1"/>
            <a:r>
              <a:rPr lang="en-GB" noProof="0" dirty="0"/>
              <a:t>development of students’ digital competences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96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Levels of digital competences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024544"/>
            <a:ext cx="9957871" cy="4102377"/>
          </a:xfrm>
        </p:spPr>
        <p:txBody>
          <a:bodyPr>
            <a:normAutofit/>
          </a:bodyPr>
          <a:lstStyle/>
          <a:p>
            <a:r>
              <a:rPr lang="en-GB" noProof="0" dirty="0"/>
              <a:t>Every digital competence has different levels </a:t>
            </a:r>
          </a:p>
          <a:p>
            <a:r>
              <a:rPr lang="en-GB" noProof="0" dirty="0"/>
              <a:t>The levels of competence are needed to:</a:t>
            </a:r>
          </a:p>
          <a:p>
            <a:pPr lvl="1"/>
            <a:r>
              <a:rPr lang="en-GB" noProof="0" dirty="0"/>
              <a:t>understand </a:t>
            </a:r>
          </a:p>
          <a:p>
            <a:pPr lvl="1"/>
            <a:r>
              <a:rPr lang="en-GB" noProof="0" dirty="0"/>
              <a:t>access</a:t>
            </a:r>
          </a:p>
          <a:p>
            <a:pPr lvl="1"/>
            <a:r>
              <a:rPr lang="en-GB" noProof="0" dirty="0"/>
              <a:t>use</a:t>
            </a:r>
          </a:p>
          <a:p>
            <a:pPr lvl="1"/>
            <a:r>
              <a:rPr lang="en-GB" noProof="0" dirty="0"/>
              <a:t>integrate into the teaching/learning</a:t>
            </a:r>
          </a:p>
          <a:p>
            <a:pPr lvl="1"/>
            <a:r>
              <a:rPr lang="en-GB" noProof="0" dirty="0"/>
              <a:t>access the usage </a:t>
            </a:r>
          </a:p>
          <a:p>
            <a:pPr lvl="1"/>
            <a:r>
              <a:rPr lang="en-GB" noProof="0" dirty="0"/>
              <a:t>create using tool</a:t>
            </a:r>
          </a:p>
          <a:p>
            <a:pPr lvl="1"/>
            <a:r>
              <a:rPr lang="hr-HR" dirty="0"/>
              <a:t>a</a:t>
            </a:r>
            <a:r>
              <a:rPr lang="en-GB" noProof="0" dirty="0" err="1"/>
              <a:t>dapt</a:t>
            </a:r>
            <a:r>
              <a:rPr lang="en-GB" noProof="0" dirty="0"/>
              <a:t> </a:t>
            </a:r>
            <a:r>
              <a:rPr lang="en-GB" dirty="0"/>
              <a:t>to</a:t>
            </a:r>
            <a:r>
              <a:rPr lang="en-GB" noProof="0" dirty="0"/>
              <a:t> your needs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1026" name="Picture 2" descr="woman sitting beside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99" y="3486730"/>
            <a:ext cx="3958308" cy="26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1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select a proper educational game?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024544"/>
            <a:ext cx="9957871" cy="4102377"/>
          </a:xfrm>
        </p:spPr>
        <p:txBody>
          <a:bodyPr>
            <a:normAutofit/>
          </a:bodyPr>
          <a:lstStyle/>
          <a:p>
            <a:r>
              <a:rPr lang="en-GB" noProof="0" dirty="0"/>
              <a:t>What are the technical (pre)requirements for the game?</a:t>
            </a:r>
          </a:p>
          <a:p>
            <a:pPr lvl="1"/>
            <a:r>
              <a:rPr lang="en-GB" noProof="0" dirty="0"/>
              <a:t>hardware requirements</a:t>
            </a:r>
          </a:p>
          <a:p>
            <a:pPr lvl="1"/>
            <a:r>
              <a:rPr lang="hr-HR" dirty="0"/>
              <a:t>I</a:t>
            </a:r>
            <a:r>
              <a:rPr lang="en-GB" noProof="0" dirty="0" err="1"/>
              <a:t>nternet</a:t>
            </a:r>
            <a:endParaRPr lang="en-GB" noProof="0" dirty="0"/>
          </a:p>
          <a:p>
            <a:pPr lvl="1"/>
            <a:r>
              <a:rPr lang="en-GB" noProof="0" dirty="0"/>
              <a:t>software requirements</a:t>
            </a:r>
          </a:p>
          <a:p>
            <a:r>
              <a:rPr lang="en-GB" noProof="0" dirty="0"/>
              <a:t>Is the game suitable for students’ age?</a:t>
            </a:r>
          </a:p>
          <a:p>
            <a:r>
              <a:rPr lang="en-GB" noProof="0" dirty="0"/>
              <a:t>Do I (as an educator) have needed digital competences to use the game in the proper way?</a:t>
            </a:r>
          </a:p>
          <a:p>
            <a:r>
              <a:rPr lang="en-GB" b="1" noProof="0" dirty="0"/>
              <a:t>Is it fun?</a:t>
            </a:r>
          </a:p>
          <a:p>
            <a:pPr lvl="1"/>
            <a:r>
              <a:rPr lang="en-GB" noProof="0" dirty="0"/>
              <a:t>Whatever you think</a:t>
            </a:r>
            <a:r>
              <a:rPr lang="hr-HR" noProof="0" dirty="0"/>
              <a:t>, </a:t>
            </a:r>
            <a:r>
              <a:rPr lang="en-GB" noProof="0" dirty="0"/>
              <a:t>ask your students!!!</a:t>
            </a:r>
          </a:p>
          <a:p>
            <a:endParaRPr lang="en-GB" noProof="0" dirty="0">
              <a:solidFill>
                <a:srgbClr val="28A4FF"/>
              </a:solidFill>
            </a:endParaRP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03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 you know whether the game is fun for the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128838"/>
            <a:ext cx="9957871" cy="3998084"/>
          </a:xfrm>
        </p:spPr>
        <p:txBody>
          <a:bodyPr>
            <a:normAutofit/>
          </a:bodyPr>
          <a:lstStyle/>
          <a:p>
            <a:r>
              <a:rPr lang="en-GB" noProof="0" dirty="0"/>
              <a:t>Is there any way to progress in the game (levels)?</a:t>
            </a:r>
          </a:p>
          <a:p>
            <a:r>
              <a:rPr lang="en-GB" noProof="0" dirty="0"/>
              <a:t>Is it competitive (can you compare results)?</a:t>
            </a:r>
          </a:p>
          <a:p>
            <a:r>
              <a:rPr lang="en-GB" noProof="0" dirty="0"/>
              <a:t>Is there any award?</a:t>
            </a:r>
          </a:p>
          <a:p>
            <a:r>
              <a:rPr lang="en-GB" noProof="0" dirty="0"/>
              <a:t>Is it easy to understand?</a:t>
            </a:r>
          </a:p>
          <a:p>
            <a:r>
              <a:rPr lang="en-GB" noProof="0" dirty="0"/>
              <a:t>Is it cooperative?</a:t>
            </a:r>
          </a:p>
          <a:p>
            <a:r>
              <a:rPr lang="en-GB" noProof="0" dirty="0"/>
              <a:t>Can you play it outside the </a:t>
            </a:r>
            <a:br>
              <a:rPr lang="en-GB" noProof="0" dirty="0"/>
            </a:br>
            <a:r>
              <a:rPr lang="en-GB" noProof="0" dirty="0"/>
              <a:t>classroom?</a:t>
            </a:r>
          </a:p>
          <a:p>
            <a:r>
              <a:rPr lang="en-GB" noProof="0" dirty="0"/>
              <a:t>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922" y="3317267"/>
            <a:ext cx="4866285" cy="27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40988"/>
      </p:ext>
    </p:extLst>
  </p:cSld>
  <p:clrMapOvr>
    <a:masterClrMapping/>
  </p:clrMapOvr>
</p:sld>
</file>

<file path=ppt/theme/theme1.xml><?xml version="1.0" encoding="utf-8"?>
<a:theme xmlns:a="http://schemas.openxmlformats.org/drawingml/2006/main" name="GLAT_v5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AT_v5_3" id="{08A3B4A2-04DB-4BEC-B351-817155764126}" vid="{DCA86538-5045-468B-A9C0-848C1B81D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GLAT_v5_3</Template>
  <TotalTime>0</TotalTime>
  <Words>1676</Words>
  <Application>Microsoft Office PowerPoint</Application>
  <PresentationFormat>Widescreen</PresentationFormat>
  <Paragraphs>244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GLAT_v5_3</vt:lpstr>
      <vt:lpstr>PowerPoint Presentation</vt:lpstr>
      <vt:lpstr>Authors and licence</vt:lpstr>
      <vt:lpstr>Agenda</vt:lpstr>
      <vt:lpstr>Factors for successful integration of games into the lecturing process </vt:lpstr>
      <vt:lpstr>Successful integration of games into the lecturing process</vt:lpstr>
      <vt:lpstr>Digital competences for teachers</vt:lpstr>
      <vt:lpstr>Levels of digital competences</vt:lpstr>
      <vt:lpstr>How to select a proper educational game?</vt:lpstr>
      <vt:lpstr>How do you know whether the game is fun for the students?</vt:lpstr>
      <vt:lpstr>When does the game have educational value? (1/2)</vt:lpstr>
      <vt:lpstr>When does the game have educational value? (2/2)</vt:lpstr>
      <vt:lpstr>Is the game useful?</vt:lpstr>
      <vt:lpstr>Analysing examples</vt:lpstr>
      <vt:lpstr>1. General</vt:lpstr>
      <vt:lpstr>Example 1.1. Science for kids</vt:lpstr>
      <vt:lpstr>Example 1.2. IXL</vt:lpstr>
      <vt:lpstr>2. English</vt:lpstr>
      <vt:lpstr>Example 2.1.  Teach your monster to read</vt:lpstr>
      <vt:lpstr>Example 2.2. Learn English, kids</vt:lpstr>
      <vt:lpstr>3. Mathematics</vt:lpstr>
      <vt:lpstr>Example 3.1. Mathplayground</vt:lpstr>
      <vt:lpstr>Example 3.2. Mathsisfun</vt:lpstr>
      <vt:lpstr>Example 3.3. Transum</vt:lpstr>
      <vt:lpstr>Example 3.4. Fractions</vt:lpstr>
      <vt:lpstr>4. Geography</vt:lpstr>
      <vt:lpstr>Example 4. Travel the world </vt:lpstr>
      <vt:lpstr>5. Creative thinking</vt:lpstr>
      <vt:lpstr>Example 5.1. Minecraft</vt:lpstr>
      <vt:lpstr>Example 5.2. Roblox</vt:lpstr>
      <vt:lpstr>Exploring games</vt:lpstr>
      <vt:lpstr>Exploring games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2019-10-30T09:43:43Z</dcterms:created>
  <dcterms:modified xsi:type="dcterms:W3CDTF">2019-10-30T10:28:21Z</dcterms:modified>
</cp:coreProperties>
</file>