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5"/>
  </p:notesMasterIdLst>
  <p:handoutMasterIdLst>
    <p:handoutMasterId r:id="rId16"/>
  </p:handoutMasterIdLst>
  <p:sldIdLst>
    <p:sldId id="364" r:id="rId2"/>
    <p:sldId id="365" r:id="rId3"/>
    <p:sldId id="366" r:id="rId4"/>
    <p:sldId id="349" r:id="rId5"/>
    <p:sldId id="347" r:id="rId6"/>
    <p:sldId id="360" r:id="rId7"/>
    <p:sldId id="341" r:id="rId8"/>
    <p:sldId id="336" r:id="rId9"/>
    <p:sldId id="340" r:id="rId10"/>
    <p:sldId id="343" r:id="rId11"/>
    <p:sldId id="362" r:id="rId12"/>
    <p:sldId id="339" r:id="rId13"/>
    <p:sldId id="363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4FF"/>
    <a:srgbClr val="0E2C8E"/>
    <a:srgbClr val="0070C0"/>
    <a:srgbClr val="A5D7EE"/>
    <a:srgbClr val="5ABCE3"/>
    <a:srgbClr val="2D77BE"/>
    <a:srgbClr val="00528E"/>
    <a:srgbClr val="A6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5" autoAdjust="0"/>
    <p:restoredTop sz="84922" autoAdjust="0"/>
  </p:normalViewPr>
  <p:slideViewPr>
    <p:cSldViewPr snapToGrid="0">
      <p:cViewPr varScale="1">
        <p:scale>
          <a:sx n="94" d="100"/>
          <a:sy n="94" d="100"/>
        </p:scale>
        <p:origin x="113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44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vladimirtrajkovik\Documents\GLAT082018\GameEvaluation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GAMES THAT ARE EVALUATED</a:t>
            </a:r>
            <a:endParaRPr lang="en-US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53437376592443"/>
          <c:y val="0.1482241320813206"/>
          <c:w val="0.60547975784665442"/>
          <c:h val="0.75254381190193165"/>
        </c:manualLayout>
      </c:layout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Game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EASY</c:v>
                </c:pt>
                <c:pt idx="1">
                  <c:v>VAL</c:v>
                </c:pt>
                <c:pt idx="2">
                  <c:v>ADT</c:v>
                </c:pt>
                <c:pt idx="3">
                  <c:v>QoE</c:v>
                </c:pt>
                <c:pt idx="4">
                  <c:v>SUBJ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9-4C91-87BD-74D9273749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Game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EASY</c:v>
                </c:pt>
                <c:pt idx="1">
                  <c:v>VAL</c:v>
                </c:pt>
                <c:pt idx="2">
                  <c:v>ADT</c:v>
                </c:pt>
                <c:pt idx="3">
                  <c:v>QoE</c:v>
                </c:pt>
                <c:pt idx="4">
                  <c:v>SUBJ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9-4C91-87BD-74D927374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77952"/>
        <c:axId val="69287936"/>
      </c:radarChart>
      <c:catAx>
        <c:axId val="692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87936"/>
        <c:crosses val="autoZero"/>
        <c:auto val="1"/>
        <c:lblAlgn val="ctr"/>
        <c:lblOffset val="100"/>
        <c:noMultiLvlLbl val="0"/>
      </c:catAx>
      <c:valAx>
        <c:axId val="6928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7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C2D0F-D876-484E-B8D6-3D71D779B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8BBBF-45F6-42FD-8DA8-77A7F862E46A}" type="datetimeFigureOut">
              <a:rPr lang="hr-HR" smtClean="0"/>
              <a:pPr/>
              <a:t>30.10.2019.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B6D3-CC44-4619-9B99-2465CC5F40F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94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B6D3-CC44-4619-9B99-2465CC5F40F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43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B6D3-CC44-4619-9B99-2465CC5F40F6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7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6106" y="3117620"/>
            <a:ext cx="9013534" cy="136429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E2C8E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6106" y="4642959"/>
            <a:ext cx="9013534" cy="54444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0615" y="6571914"/>
            <a:ext cx="8184516" cy="2412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53" y="2105388"/>
            <a:ext cx="2979906" cy="85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81" y="389869"/>
            <a:ext cx="3012569" cy="78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6" y="316328"/>
            <a:ext cx="937119" cy="9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8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45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2524" y="365125"/>
            <a:ext cx="741997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46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64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31" y="1709738"/>
            <a:ext cx="938037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2832" y="4589463"/>
            <a:ext cx="9380374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52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3576" y="6418907"/>
            <a:ext cx="3421602" cy="218076"/>
          </a:xfrm>
        </p:spPr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11" y="247918"/>
            <a:ext cx="1367088" cy="1361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364478"/>
            <a:ext cx="4323731" cy="11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524" y="1825625"/>
            <a:ext cx="48672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7434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05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365125"/>
            <a:ext cx="930032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23" y="1681163"/>
            <a:ext cx="48450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523" y="2505075"/>
            <a:ext cx="48450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78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83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74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58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4" y="457200"/>
            <a:ext cx="3926422" cy="12582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42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457200"/>
            <a:ext cx="928239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7374" y="2057400"/>
            <a:ext cx="5688013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525" y="2057400"/>
            <a:ext cx="43624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98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28.8.2018.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hr-HR" sz="1050" smtClean="0">
                <a:solidFill>
                  <a:srgbClr val="275A9F"/>
                </a:solidFill>
                <a:effectLst/>
              </a:defRPr>
            </a:lvl1pPr>
          </a:lstStyle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1B20322-B411-4B24-910E-B7DC9D05AFF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95336" y="6210417"/>
            <a:ext cx="9957871" cy="7643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5214" y="6289920"/>
            <a:ext cx="1987993" cy="47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57" y="569979"/>
            <a:ext cx="1125156" cy="11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2C8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vlado@finki.ukim.mk" TargetMode="External"/><Relationship Id="rId5" Type="http://schemas.openxmlformats.org/officeDocument/2006/relationships/hyperlink" Target="https://ec.europa.eu/programmes/erasmus-plus/projects/eplus-project-details/#project/2017-1-HR01-KA201-035362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learning-kolb.html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022" y="4786009"/>
            <a:ext cx="9092032" cy="1348091"/>
          </a:xfrm>
        </p:spPr>
        <p:txBody>
          <a:bodyPr>
            <a:noAutofit/>
          </a:bodyPr>
          <a:lstStyle/>
          <a:p>
            <a:r>
              <a:rPr lang="en-GB" noProof="0" smtClean="0"/>
              <a:t>Session 1: Game Based Learning (GBL)</a:t>
            </a:r>
          </a:p>
          <a:p>
            <a:r>
              <a:rPr lang="hr-HR" i="1" smtClean="0"/>
              <a:t>S</a:t>
            </a:r>
            <a:r>
              <a:rPr lang="en-GB" i="1" smtClean="0"/>
              <a:t>erious games evaluation framework</a:t>
            </a:r>
            <a:r>
              <a:rPr lang="en-US" i="1" smtClean="0"/>
              <a:t> </a:t>
            </a:r>
            <a:endParaRPr lang="en-GB" i="1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2022" y="3297749"/>
            <a:ext cx="9013534" cy="136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E2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Workshop 1: </a:t>
            </a:r>
            <a:r>
              <a:rPr lang="hr-HR" dirty="0"/>
              <a:t>Game 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(</a:t>
            </a:r>
            <a:r>
              <a:rPr lang="en-US" dirty="0"/>
              <a:t>GBL</a:t>
            </a:r>
            <a:r>
              <a:rPr lang="hr-HR" dirty="0"/>
              <a:t>)</a:t>
            </a:r>
            <a:r>
              <a:rPr lang="en-US" dirty="0"/>
              <a:t> and unplugged activities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77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</a:t>
            </a:r>
            <a:r>
              <a:rPr lang="mk-MK" b="1" dirty="0"/>
              <a:t> 2: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10</a:t>
            </a:fld>
            <a:endParaRPr lang="hr-H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48206"/>
              </p:ext>
            </p:extLst>
          </p:nvPr>
        </p:nvGraphicFramePr>
        <p:xfrm>
          <a:off x="1498331" y="1735079"/>
          <a:ext cx="6537328" cy="1306512"/>
        </p:xfrm>
        <a:graphic>
          <a:graphicData uri="http://schemas.openxmlformats.org/drawingml/2006/table">
            <a:tbl>
              <a:tblPr/>
              <a:tblGrid>
                <a:gridCol w="93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504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EASY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VAL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ADT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QoE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SUBJ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TOTAL*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GAME</a:t>
                      </a:r>
                      <a:r>
                        <a:rPr lang="bg-BG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04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GAME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95336" y="3266191"/>
            <a:ext cx="5994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TOTAL here is the sum of grades. If needed, some of the grades can </a:t>
            </a:r>
            <a:r>
              <a:rPr lang="en-US" sz="2800" dirty="0" smtClean="0"/>
              <a:t>be multiplied by some </a:t>
            </a:r>
            <a:r>
              <a:rPr lang="en-US" sz="2800" dirty="0"/>
              <a:t>factor in order to emphasize that evaluation </a:t>
            </a:r>
            <a:r>
              <a:rPr lang="en-US" sz="2800" dirty="0" smtClean="0"/>
              <a:t>element</a:t>
            </a:r>
            <a:endParaRPr lang="mk-MK" sz="28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800" dirty="0"/>
              <a:t>The grade is subjective due to the subjective opinion of the educator.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921268"/>
              </p:ext>
            </p:extLst>
          </p:nvPr>
        </p:nvGraphicFramePr>
        <p:xfrm>
          <a:off x="7329239" y="1941756"/>
          <a:ext cx="6110343" cy="491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462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62" y="2472850"/>
            <a:ext cx="1536622" cy="15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</p:spPr>
        <p:txBody>
          <a:bodyPr/>
          <a:lstStyle/>
          <a:p>
            <a:r>
              <a:rPr lang="hr-HR" dirty="0" err="1" smtClean="0"/>
              <a:t>Evaluating</a:t>
            </a:r>
            <a:r>
              <a:rPr lang="hr-HR" dirty="0" smtClean="0"/>
              <a:t> </a:t>
            </a:r>
            <a:r>
              <a:rPr lang="hr-HR" dirty="0" err="1" smtClean="0"/>
              <a:t>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</p:spPr>
        <p:txBody>
          <a:bodyPr/>
          <a:lstStyle/>
          <a:p>
            <a:r>
              <a:rPr lang="hr-HR" dirty="0" smtClean="0"/>
              <a:t>Group </a:t>
            </a:r>
            <a:r>
              <a:rPr lang="hr-HR" dirty="0" err="1"/>
              <a:t>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Evaluating</a:t>
            </a:r>
            <a:r>
              <a:rPr lang="hr-HR" dirty="0"/>
              <a:t> </a:t>
            </a:r>
            <a:r>
              <a:rPr lang="hr-HR" dirty="0" err="1"/>
              <a:t>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841" y="2035849"/>
            <a:ext cx="9957871" cy="399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/>
              <a:t>the simplified evaluation </a:t>
            </a:r>
            <a:r>
              <a:rPr lang="en-US" dirty="0" smtClean="0"/>
              <a:t>framework</a:t>
            </a:r>
            <a:r>
              <a:rPr lang="hr-HR" dirty="0" smtClean="0"/>
              <a:t> to </a:t>
            </a:r>
            <a:r>
              <a:rPr lang="hr-HR" dirty="0" err="1" smtClean="0"/>
              <a:t>evaluate</a:t>
            </a:r>
            <a:r>
              <a:rPr lang="hr-HR" dirty="0" smtClean="0"/>
              <a:t> </a:t>
            </a:r>
            <a:r>
              <a:rPr lang="hr-HR" dirty="0" err="1" smtClean="0"/>
              <a:t>several</a:t>
            </a:r>
            <a:r>
              <a:rPr lang="hr-HR" dirty="0" smtClean="0"/>
              <a:t> </a:t>
            </a:r>
            <a:r>
              <a:rPr lang="hr-HR" dirty="0" err="1" smtClean="0"/>
              <a:t>games</a:t>
            </a:r>
            <a:r>
              <a:rPr lang="hr-HR" dirty="0" smtClean="0"/>
              <a:t>. </a:t>
            </a:r>
            <a:endParaRPr lang="mk-MK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hr-HR" b="1" dirty="0" smtClean="0"/>
              <a:t>S</a:t>
            </a:r>
            <a:r>
              <a:rPr lang="en-US" b="1" dirty="0" err="1" smtClean="0"/>
              <a:t>tep</a:t>
            </a:r>
            <a:r>
              <a:rPr lang="hr-HR" b="1" dirty="0" smtClean="0"/>
              <a:t> 1</a:t>
            </a:r>
            <a:r>
              <a:rPr lang="mk-MK" b="1" dirty="0" smtClean="0"/>
              <a:t>: </a:t>
            </a:r>
            <a:r>
              <a:rPr lang="hr-HR" dirty="0"/>
              <a:t>S</a:t>
            </a:r>
            <a:r>
              <a:rPr lang="en-US" dirty="0" smtClean="0"/>
              <a:t>elect </a:t>
            </a:r>
            <a:r>
              <a:rPr lang="en-US" dirty="0"/>
              <a:t>the games that will pass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en-US" dirty="0" smtClean="0"/>
              <a:t>filter </a:t>
            </a:r>
            <a:r>
              <a:rPr lang="en-US" dirty="0"/>
              <a:t>step for the purpose of </a:t>
            </a:r>
            <a:r>
              <a:rPr lang="hr-HR" dirty="0" err="1" smtClean="0"/>
              <a:t>the</a:t>
            </a:r>
            <a:r>
              <a:rPr lang="en-US" dirty="0" smtClean="0"/>
              <a:t> exercise</a:t>
            </a:r>
            <a:r>
              <a:rPr lang="hr-HR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hr-HR" b="1" dirty="0" err="1" smtClean="0"/>
              <a:t>Step</a:t>
            </a:r>
            <a:r>
              <a:rPr lang="hr-HR" b="1" dirty="0" smtClean="0"/>
              <a:t> 2</a:t>
            </a:r>
            <a:r>
              <a:rPr lang="mk-MK" dirty="0" smtClean="0"/>
              <a:t>: </a:t>
            </a:r>
            <a:r>
              <a:rPr lang="en-US" dirty="0"/>
              <a:t>Use both visualization and </a:t>
            </a:r>
            <a:r>
              <a:rPr lang="en-US" dirty="0" smtClean="0"/>
              <a:t>numbers-based approach</a:t>
            </a:r>
            <a:r>
              <a:rPr lang="hr-HR" dirty="0" smtClean="0"/>
              <a:t> to evaluate </a:t>
            </a:r>
            <a:r>
              <a:rPr lang="en-US" dirty="0" smtClean="0"/>
              <a:t>the </a:t>
            </a:r>
            <a:r>
              <a:rPr lang="hr-HR" dirty="0" smtClean="0"/>
              <a:t>game</a:t>
            </a:r>
          </a:p>
          <a:p>
            <a:pPr lvl="1"/>
            <a:r>
              <a:rPr lang="hr-HR" dirty="0" err="1" smtClean="0"/>
              <a:t>Let’s</a:t>
            </a:r>
            <a:r>
              <a:rPr lang="hr-HR" dirty="0" smtClean="0"/>
              <a:t> use </a:t>
            </a:r>
            <a:r>
              <a:rPr lang="en-US" dirty="0" err="1" smtClean="0"/>
              <a:t>Kahoot</a:t>
            </a:r>
            <a:r>
              <a:rPr lang="mk-MK" dirty="0" smtClean="0"/>
              <a:t>!</a:t>
            </a:r>
            <a:r>
              <a:rPr lang="hr-HR" dirty="0" smtClean="0"/>
              <a:t> </a:t>
            </a:r>
            <a:r>
              <a:rPr lang="hr-HR" dirty="0" err="1" smtClean="0"/>
              <a:t>app</a:t>
            </a:r>
            <a:r>
              <a:rPr lang="hr-HR" dirty="0" smtClean="0"/>
              <a:t>.</a:t>
            </a:r>
            <a:endParaRPr lang="en-US" dirty="0"/>
          </a:p>
          <a:p>
            <a:pPr marL="0" indent="0">
              <a:buNone/>
            </a:pPr>
            <a:endParaRPr lang="mk-MK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978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13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98" y="2676608"/>
            <a:ext cx="1994684" cy="19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Authors and licence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8" y="3942140"/>
            <a:ext cx="7179013" cy="985669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dirty="0"/>
              <a:t>This work is licensed under a </a:t>
            </a:r>
            <a:r>
              <a:rPr lang="en-GB" sz="2400" noProof="0" dirty="0">
                <a:hlinkClick r:id="rId2"/>
              </a:rPr>
              <a:t>Creative Commons Attribution-</a:t>
            </a:r>
            <a:r>
              <a:rPr lang="en-GB" sz="2400" noProof="0" dirty="0" err="1">
                <a:hlinkClick r:id="rId2"/>
              </a:rPr>
              <a:t>ShareAlike</a:t>
            </a:r>
            <a:r>
              <a:rPr lang="en-GB" sz="2400" noProof="0" dirty="0">
                <a:hlinkClick r:id="rId2"/>
              </a:rPr>
              <a:t> 4.0 International License</a:t>
            </a:r>
            <a:r>
              <a:rPr lang="en-GB" sz="2400" noProof="0" dirty="0" smtClean="0"/>
              <a:t>.</a:t>
            </a:r>
            <a:endParaRPr lang="en-GB" sz="24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sole responsibility for the content of this presentation lies with the authors. It does not necessarily reflect the opinion of the European Union.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1028" name="Picture 4" descr="Image result for attribution-sharealike 4.0 international (cc by-sa 4.0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81" y="4022037"/>
            <a:ext cx="1782536" cy="6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6376" y="4879170"/>
            <a:ext cx="9497437" cy="1400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Attribution should be given in the following way: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en-GB" sz="2400" dirty="0" smtClean="0"/>
              <a:t>GLAT project,</a:t>
            </a:r>
            <a:r>
              <a:rPr lang="hr-HR" sz="2400" dirty="0" smtClean="0"/>
              <a:t> </a:t>
            </a: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://ec.europa.eu/programmes/erasmus-plus/projects/eplus-project-details/#</a:t>
            </a:r>
            <a:r>
              <a:rPr lang="en-US" sz="2400" dirty="0" smtClean="0">
                <a:hlinkClick r:id="rId5"/>
              </a:rPr>
              <a:t>project/2017-1-HR01-KA201-035362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88852" y="1845012"/>
            <a:ext cx="10376169" cy="222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A</a:t>
            </a:r>
            <a:r>
              <a:rPr lang="hr-HR" sz="2400" dirty="0" err="1" smtClean="0"/>
              <a:t>uthor</a:t>
            </a:r>
            <a:r>
              <a:rPr lang="hr-HR" sz="2400" dirty="0" smtClean="0"/>
              <a:t>:</a:t>
            </a:r>
          </a:p>
          <a:p>
            <a:r>
              <a:rPr lang="hr-HR" sz="2400" b="1" dirty="0" smtClean="0"/>
              <a:t>Vladimir </a:t>
            </a:r>
            <a:r>
              <a:rPr lang="hr-HR" sz="2400" b="1" dirty="0" err="1" smtClean="0"/>
              <a:t>Trajkovik</a:t>
            </a:r>
            <a:r>
              <a:rPr lang="hr-HR" sz="2400" dirty="0" smtClean="0"/>
              <a:t>, </a:t>
            </a:r>
            <a:r>
              <a:rPr lang="en-GB" sz="2400" dirty="0" smtClean="0"/>
              <a:t>Ss</a:t>
            </a:r>
            <a:r>
              <a:rPr lang="en-GB" sz="2400" dirty="0"/>
              <a:t>. Cyril and Methodius University in </a:t>
            </a:r>
            <a:r>
              <a:rPr lang="en-GB" sz="2400" dirty="0" smtClean="0"/>
              <a:t>Skopje</a:t>
            </a:r>
            <a:r>
              <a:rPr lang="hr-HR" sz="2400" dirty="0" smtClean="0"/>
              <a:t>, </a:t>
            </a:r>
            <a:r>
              <a:rPr lang="en-GB" sz="2400" dirty="0" smtClean="0"/>
              <a:t>Faculty </a:t>
            </a:r>
            <a:r>
              <a:rPr lang="en-GB" sz="2400" dirty="0"/>
              <a:t>of Computer Science and </a:t>
            </a:r>
            <a:r>
              <a:rPr lang="en-GB" sz="2400" dirty="0" smtClean="0"/>
              <a:t>Engineering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en-US" sz="2400" dirty="0" smtClean="0">
                <a:hlinkClick r:id="rId6"/>
              </a:rPr>
              <a:t>trvlado@finki.ukim.mk</a:t>
            </a:r>
            <a:r>
              <a:rPr lang="hr-HR" sz="2400" dirty="0" smtClean="0"/>
              <a:t> 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en-US" sz="2400" dirty="0" smtClean="0"/>
              <a:t>Acknowledgement </a:t>
            </a:r>
            <a:r>
              <a:rPr lang="en-US" sz="2400" dirty="0"/>
              <a:t>to Maja </a:t>
            </a:r>
            <a:r>
              <a:rPr lang="en-US" sz="2400" dirty="0" err="1" smtClean="0"/>
              <a:t>Videnovik</a:t>
            </a:r>
            <a:r>
              <a:rPr lang="hr-HR" sz="2400" dirty="0" smtClean="0"/>
              <a:t>.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13203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Agenda</a:t>
            </a:r>
            <a:endParaRPr lang="en-GB" noProof="0" dirty="0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idx="1"/>
          </p:nvPr>
        </p:nvSpPr>
        <p:spPr>
          <a:xfrm>
            <a:off x="1595336" y="1825625"/>
            <a:ext cx="9957871" cy="44389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Experimental Learning Cycle </a:t>
            </a:r>
            <a:endParaRPr lang="hr-HR" dirty="0" smtClean="0"/>
          </a:p>
          <a:p>
            <a:pPr lvl="0"/>
            <a:r>
              <a:rPr lang="en-GB" dirty="0"/>
              <a:t>Serious Games Evaluation </a:t>
            </a:r>
            <a:r>
              <a:rPr lang="en-GB" dirty="0" smtClean="0"/>
              <a:t>Framework</a:t>
            </a:r>
            <a:endParaRPr lang="hr-HR" dirty="0" smtClean="0"/>
          </a:p>
          <a:p>
            <a:pPr lvl="1"/>
            <a:r>
              <a:rPr lang="en-GB" dirty="0" smtClean="0"/>
              <a:t>simplified </a:t>
            </a:r>
            <a:r>
              <a:rPr lang="en-GB" dirty="0"/>
              <a:t>step by step version</a:t>
            </a:r>
            <a:endParaRPr lang="en-US" dirty="0"/>
          </a:p>
          <a:p>
            <a:pPr lvl="0"/>
            <a:endParaRPr lang="en-GB" noProof="0" dirty="0" smtClean="0"/>
          </a:p>
          <a:p>
            <a:pPr lvl="0"/>
            <a:endParaRPr lang="en-GB" sz="2400" noProof="0" dirty="0" smtClean="0"/>
          </a:p>
          <a:p>
            <a:pPr marL="0" lvl="0" indent="0">
              <a:buNone/>
            </a:pPr>
            <a:r>
              <a:rPr lang="en-GB" noProof="0" dirty="0" smtClean="0">
                <a:solidFill>
                  <a:srgbClr val="0E2C8E"/>
                </a:solidFill>
              </a:rPr>
              <a:t>      </a:t>
            </a:r>
            <a:r>
              <a:rPr lang="en-GB" noProof="0" smtClean="0">
                <a:solidFill>
                  <a:srgbClr val="0E2C8E"/>
                </a:solidFill>
              </a:rPr>
              <a:t>	</a:t>
            </a:r>
            <a:endParaRPr lang="en-GB" noProof="0" dirty="0">
              <a:solidFill>
                <a:srgbClr val="0E2C8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61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30" y="365125"/>
            <a:ext cx="8929721" cy="1325563"/>
          </a:xfrm>
        </p:spPr>
        <p:txBody>
          <a:bodyPr/>
          <a:lstStyle/>
          <a:p>
            <a:r>
              <a:rPr lang="en-US" dirty="0"/>
              <a:t>Theory behind: Experimental Learning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702" y="1430176"/>
            <a:ext cx="5704076" cy="4370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3042" y="5780143"/>
            <a:ext cx="586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hlinkClick r:id="rId3"/>
              </a:rPr>
              <a:t>www.simplypsychology.org/learning-kolb.html</a:t>
            </a:r>
            <a:r>
              <a:rPr lang="hr-HR" sz="20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</a:rPr>
              <a:t> 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54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Serious Games Evaluation Framework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427" y="1772795"/>
            <a:ext cx="10654178" cy="40724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64993" y="0"/>
            <a:ext cx="11730038" cy="12347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28A4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93C17-E098-344E-9D27-A16494206942}"/>
              </a:ext>
            </a:extLst>
          </p:cNvPr>
          <p:cNvSpPr txBox="1"/>
          <p:nvPr/>
        </p:nvSpPr>
        <p:spPr>
          <a:xfrm>
            <a:off x="282497" y="5860381"/>
            <a:ext cx="122950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M</a:t>
            </a:r>
            <a:r>
              <a:rPr lang="hr-H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Videnovik</a:t>
            </a:r>
            <a:r>
              <a:rPr lang="en-US" sz="2000" dirty="0"/>
              <a:t>, </a:t>
            </a:r>
            <a:r>
              <a:rPr lang="en-US" sz="2000" dirty="0" smtClean="0"/>
              <a:t>A</a:t>
            </a:r>
            <a:r>
              <a:rPr lang="hr-H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Madevska Bogdanova, </a:t>
            </a:r>
            <a:r>
              <a:rPr lang="en-US" sz="2000" dirty="0" smtClean="0"/>
              <a:t>V</a:t>
            </a:r>
            <a:r>
              <a:rPr lang="hr-H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Trajkovik</a:t>
            </a:r>
            <a:r>
              <a:rPr lang="en-US" sz="2000" dirty="0"/>
              <a:t>, “SERIOUS GAMES EVALUATION METHODOLOGY”, ICERI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5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Serious Games Evaluation </a:t>
            </a:r>
            <a:r>
              <a:rPr lang="en-GB" dirty="0" smtClean="0"/>
              <a:t>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</a:t>
            </a:r>
            <a:r>
              <a:rPr lang="en-GB" dirty="0" err="1" smtClean="0"/>
              <a:t>implified</a:t>
            </a:r>
            <a:r>
              <a:rPr lang="en-GB" dirty="0" smtClean="0"/>
              <a:t> </a:t>
            </a:r>
            <a:r>
              <a:rPr lang="en-GB" dirty="0"/>
              <a:t>step by step </a:t>
            </a:r>
            <a:r>
              <a:rPr lang="en-GB" dirty="0" smtClean="0"/>
              <a:t>version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99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</a:t>
            </a:r>
            <a:r>
              <a:rPr lang="hr-HR" dirty="0" smtClean="0"/>
              <a:t>m</a:t>
            </a:r>
            <a:r>
              <a:rPr lang="en-US" dirty="0" err="1" smtClean="0"/>
              <a:t>ethodology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128838"/>
            <a:ext cx="9957871" cy="399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</a:t>
            </a:r>
            <a:r>
              <a:rPr lang="mk-MK" b="1" dirty="0"/>
              <a:t> 1: </a:t>
            </a:r>
            <a:r>
              <a:rPr lang="en-US" dirty="0"/>
              <a:t>Can I use the game </a:t>
            </a:r>
            <a:r>
              <a:rPr lang="mk-MK" dirty="0"/>
              <a:t>(</a:t>
            </a:r>
            <a:r>
              <a:rPr lang="en-US" dirty="0"/>
              <a:t>filter step</a:t>
            </a:r>
            <a:r>
              <a:rPr lang="mk-MK" dirty="0"/>
              <a:t>, </a:t>
            </a:r>
            <a:r>
              <a:rPr lang="en-US" dirty="0"/>
              <a:t>if no, the evaluation ends</a:t>
            </a:r>
            <a:r>
              <a:rPr lang="mk-MK" dirty="0"/>
              <a:t>)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/>
              <a:t>requirements  </a:t>
            </a:r>
            <a:endParaRPr lang="mk-MK" dirty="0"/>
          </a:p>
          <a:p>
            <a:pPr lvl="1"/>
            <a:r>
              <a:rPr lang="en-US" dirty="0" smtClean="0"/>
              <a:t>Age</a:t>
            </a:r>
            <a:endParaRPr lang="mk-MK" dirty="0"/>
          </a:p>
          <a:p>
            <a:pPr lvl="1"/>
            <a:r>
              <a:rPr lang="en-US" dirty="0" smtClean="0"/>
              <a:t>Digital </a:t>
            </a:r>
            <a:r>
              <a:rPr lang="en-US" dirty="0"/>
              <a:t>Competences Needed</a:t>
            </a:r>
            <a:endParaRPr lang="mk-MK" dirty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en-US" b="1" dirty="0"/>
              <a:t>Step</a:t>
            </a:r>
            <a:r>
              <a:rPr lang="mk-MK" b="1" dirty="0"/>
              <a:t> 2: </a:t>
            </a:r>
            <a:r>
              <a:rPr lang="en-US" dirty="0"/>
              <a:t>Game Evaluation </a:t>
            </a:r>
            <a:r>
              <a:rPr lang="mk-MK" dirty="0"/>
              <a:t>(</a:t>
            </a:r>
            <a:r>
              <a:rPr lang="en-US" dirty="0"/>
              <a:t>output is the number</a:t>
            </a:r>
            <a:r>
              <a:rPr lang="mk-MK" dirty="0"/>
              <a:t>)</a:t>
            </a:r>
          </a:p>
          <a:p>
            <a:pPr lvl="1"/>
            <a:r>
              <a:rPr lang="en-US" dirty="0" smtClean="0"/>
              <a:t>Evaluation </a:t>
            </a:r>
            <a:r>
              <a:rPr lang="en-US" dirty="0"/>
              <a:t>Axes </a:t>
            </a:r>
            <a:endParaRPr lang="mk-MK" dirty="0"/>
          </a:p>
          <a:p>
            <a:pPr lvl="1"/>
            <a:r>
              <a:rPr lang="en-US" dirty="0" smtClean="0"/>
              <a:t>Axes</a:t>
            </a:r>
            <a:r>
              <a:rPr lang="en-US" dirty="0"/>
              <a:t>’ Grades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71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</a:t>
            </a:r>
            <a:r>
              <a:rPr lang="mk-MK" b="1" dirty="0"/>
              <a:t> 2: </a:t>
            </a:r>
            <a:r>
              <a:rPr lang="en-US" dirty="0" smtClean="0"/>
              <a:t>Game </a:t>
            </a:r>
            <a:r>
              <a:rPr lang="hr-HR" dirty="0" smtClean="0"/>
              <a:t>e</a:t>
            </a:r>
            <a:r>
              <a:rPr lang="en-US" dirty="0" smtClean="0"/>
              <a:t>valuation</a:t>
            </a:r>
            <a:r>
              <a:rPr lang="hr-HR" dirty="0" smtClean="0"/>
              <a:t> (</a:t>
            </a:r>
            <a:r>
              <a:rPr lang="hr-HR" dirty="0" err="1" smtClean="0"/>
              <a:t>axes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128838"/>
            <a:ext cx="9957871" cy="399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Axes</a:t>
            </a:r>
            <a:endParaRPr lang="mk-MK" b="1" dirty="0"/>
          </a:p>
          <a:p>
            <a:r>
              <a:rPr lang="en-US" dirty="0"/>
              <a:t>Is the game easy to use? </a:t>
            </a:r>
            <a:r>
              <a:rPr lang="mk-MK" dirty="0"/>
              <a:t>(</a:t>
            </a:r>
            <a:r>
              <a:rPr lang="en-US" dirty="0"/>
              <a:t>EASY</a:t>
            </a:r>
            <a:r>
              <a:rPr lang="mk-MK" dirty="0"/>
              <a:t>)</a:t>
            </a:r>
          </a:p>
          <a:p>
            <a:r>
              <a:rPr lang="en-US" dirty="0"/>
              <a:t>What is the educational value of the game? </a:t>
            </a:r>
            <a:r>
              <a:rPr lang="mk-MK" dirty="0"/>
              <a:t>(</a:t>
            </a:r>
            <a:r>
              <a:rPr lang="en-US" dirty="0"/>
              <a:t>VAL</a:t>
            </a:r>
            <a:r>
              <a:rPr lang="mk-MK" dirty="0"/>
              <a:t>)</a:t>
            </a:r>
          </a:p>
          <a:p>
            <a:r>
              <a:rPr lang="en-US" dirty="0"/>
              <a:t>Is the game adaptable to the educational goals? </a:t>
            </a:r>
            <a:r>
              <a:rPr lang="mk-MK" dirty="0"/>
              <a:t>(</a:t>
            </a:r>
            <a:r>
              <a:rPr lang="en-US" dirty="0"/>
              <a:t>ADT</a:t>
            </a:r>
            <a:r>
              <a:rPr lang="mk-MK" dirty="0"/>
              <a:t>)</a:t>
            </a:r>
          </a:p>
          <a:p>
            <a:r>
              <a:rPr lang="en-US" dirty="0"/>
              <a:t>Students Quality of Experience </a:t>
            </a:r>
            <a:r>
              <a:rPr lang="mk-MK" dirty="0"/>
              <a:t>(</a:t>
            </a:r>
            <a:r>
              <a:rPr lang="en-US" dirty="0" err="1"/>
              <a:t>QoE</a:t>
            </a:r>
            <a:r>
              <a:rPr lang="mk-MK" dirty="0"/>
              <a:t>)</a:t>
            </a:r>
          </a:p>
          <a:p>
            <a:r>
              <a:rPr lang="en-US" dirty="0"/>
              <a:t>What is the teacher (your) subjective opinion about the game </a:t>
            </a:r>
            <a:r>
              <a:rPr lang="mk-MK" dirty="0"/>
              <a:t>(</a:t>
            </a:r>
            <a:r>
              <a:rPr lang="en-US" dirty="0"/>
              <a:t>SUBJ</a:t>
            </a:r>
            <a:r>
              <a:rPr lang="mk-MK" dirty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82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336" y="2128838"/>
            <a:ext cx="9957871" cy="3998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Grades</a:t>
            </a:r>
            <a:r>
              <a:rPr lang="hr-HR" b="1" dirty="0" smtClean="0"/>
              <a:t>:</a:t>
            </a:r>
            <a:endParaRPr lang="mk-MK" b="1" dirty="0"/>
          </a:p>
          <a:p>
            <a:pPr marL="806450" indent="-514350">
              <a:buAutoNum type="arabicPeriod"/>
            </a:pPr>
            <a:r>
              <a:rPr lang="en-US" dirty="0"/>
              <a:t>Not satisfactory </a:t>
            </a:r>
            <a:endParaRPr lang="mk-MK" dirty="0"/>
          </a:p>
          <a:p>
            <a:pPr marL="806450" indent="-514350">
              <a:buAutoNum type="arabicPeriod"/>
            </a:pPr>
            <a:r>
              <a:rPr lang="en-US" dirty="0"/>
              <a:t>Satisfactory </a:t>
            </a:r>
            <a:endParaRPr lang="mk-MK" dirty="0"/>
          </a:p>
          <a:p>
            <a:pPr marL="806450" indent="-514350">
              <a:buAutoNum type="arabicPeriod"/>
            </a:pPr>
            <a:r>
              <a:rPr lang="en-US" dirty="0"/>
              <a:t>Good</a:t>
            </a:r>
            <a:endParaRPr lang="mk-MK" dirty="0"/>
          </a:p>
          <a:p>
            <a:pPr marL="806450" indent="-514350">
              <a:buAutoNum type="arabicPeriod"/>
            </a:pPr>
            <a:r>
              <a:rPr lang="en-US" dirty="0"/>
              <a:t>Very Good</a:t>
            </a:r>
            <a:endParaRPr lang="mk-MK" dirty="0"/>
          </a:p>
          <a:p>
            <a:pPr marL="806450" indent="-514350">
              <a:buAutoNum type="arabicPeriod"/>
            </a:pPr>
            <a:r>
              <a:rPr lang="en-US" dirty="0"/>
              <a:t>Excellent</a:t>
            </a:r>
            <a:endParaRPr lang="mk-MK" dirty="0"/>
          </a:p>
          <a:p>
            <a:pPr marL="0" indent="0">
              <a:buNone/>
            </a:pPr>
            <a:endParaRPr lang="mk-MK" dirty="0"/>
          </a:p>
          <a:p>
            <a:r>
              <a:rPr lang="en-US" dirty="0"/>
              <a:t>This should sound familiar</a:t>
            </a:r>
            <a:r>
              <a:rPr lang="mk-MK" dirty="0"/>
              <a:t>? </a:t>
            </a:r>
          </a:p>
          <a:p>
            <a:pPr marL="514350" indent="-514350">
              <a:buAutoNum type="arabicPeriod"/>
            </a:pPr>
            <a:endParaRPr lang="mk-M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0322-B411-4B24-910E-B7DC9D05AFFE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</p:spPr>
        <p:txBody>
          <a:bodyPr>
            <a:normAutofit/>
          </a:bodyPr>
          <a:lstStyle/>
          <a:p>
            <a:r>
              <a:rPr lang="en-US" b="1" dirty="0"/>
              <a:t>Step</a:t>
            </a:r>
            <a:r>
              <a:rPr lang="mk-MK" b="1" dirty="0"/>
              <a:t> 2: </a:t>
            </a:r>
            <a:r>
              <a:rPr lang="en-US" dirty="0"/>
              <a:t>Game </a:t>
            </a:r>
            <a:r>
              <a:rPr lang="hr-HR" dirty="0" smtClean="0"/>
              <a:t>e</a:t>
            </a:r>
            <a:r>
              <a:rPr lang="en-US" dirty="0" smtClean="0"/>
              <a:t>valuation</a:t>
            </a:r>
            <a:r>
              <a:rPr lang="hr-HR" dirty="0" smtClean="0"/>
              <a:t> (</a:t>
            </a:r>
            <a:r>
              <a:rPr lang="hr-HR" dirty="0" err="1" smtClean="0"/>
              <a:t>grades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47354"/>
      </p:ext>
    </p:extLst>
  </p:cSld>
  <p:clrMapOvr>
    <a:masterClrMapping/>
  </p:clrMapOvr>
</p:sld>
</file>

<file path=ppt/theme/theme1.xml><?xml version="1.0" encoding="utf-8"?>
<a:theme xmlns:a="http://schemas.openxmlformats.org/drawingml/2006/main" name="GLAT_v5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AT_v5_3" id="{08A3B4A2-04DB-4BEC-B351-817155764126}" vid="{DCA86538-5045-468B-A9C0-848C1B81D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GLAT_v5_3</Template>
  <TotalTime>0</TotalTime>
  <Words>736</Words>
  <Application>Microsoft Office PowerPoint</Application>
  <PresentationFormat>Widescreen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GLAT_v5_3</vt:lpstr>
      <vt:lpstr>PowerPoint Presentation</vt:lpstr>
      <vt:lpstr>Authors and licence</vt:lpstr>
      <vt:lpstr>Agenda</vt:lpstr>
      <vt:lpstr>Theory behind: Experimental Learning Cycle</vt:lpstr>
      <vt:lpstr>Serious Games Evaluation Framework</vt:lpstr>
      <vt:lpstr>Serious Games Evaluation Framework</vt:lpstr>
      <vt:lpstr>Simplified methodology </vt:lpstr>
      <vt:lpstr>Step 2: Game evaluation (axes) </vt:lpstr>
      <vt:lpstr>Step 2: Game evaluation (grades) </vt:lpstr>
      <vt:lpstr>Step 2: Example</vt:lpstr>
      <vt:lpstr>Evaluating games</vt:lpstr>
      <vt:lpstr>Evaluating games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2019-10-30T09:38:26Z</dcterms:created>
  <dcterms:modified xsi:type="dcterms:W3CDTF">2019-10-30T10:29:04Z</dcterms:modified>
</cp:coreProperties>
</file>