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F1D8-5D68-4561-9793-F03351F3AD84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88B1-58CB-413C-9634-F4C8D2CA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1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B88B1-58CB-413C-9634-F4C8D2CAD2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5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8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0680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2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7015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96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1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9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4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8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8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7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1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3BCFD-42CF-4466-80D1-94CCE99A17AB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6FEC54-7DF0-4526-8A5F-789B0C86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4F15956-75CF-3E50-C841-9F8678081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6537" y="1610436"/>
            <a:ext cx="7977466" cy="2440400"/>
          </a:xfrm>
        </p:spPr>
        <p:txBody>
          <a:bodyPr/>
          <a:lstStyle/>
          <a:p>
            <a:pPr algn="l"/>
            <a:r>
              <a:rPr lang="bg-BG" dirty="0"/>
              <a:t>Многоъгълник. Правилен многоъгълник</a:t>
            </a:r>
            <a:endParaRPr lang="en-US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A5A46193-5F65-4AE5-3A02-8E07D79DF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272310"/>
            <a:ext cx="7766936" cy="1096899"/>
          </a:xfrm>
        </p:spPr>
        <p:txBody>
          <a:bodyPr/>
          <a:lstStyle/>
          <a:p>
            <a:r>
              <a:rPr lang="bg-BG" dirty="0">
                <a:solidFill>
                  <a:schemeClr val="tx1"/>
                </a:solidFill>
              </a:rPr>
              <a:t>Изготвил: Хюсеин </a:t>
            </a:r>
            <a:r>
              <a:rPr lang="bg-BG" dirty="0" err="1">
                <a:solidFill>
                  <a:schemeClr val="tx1"/>
                </a:solidFill>
              </a:rPr>
              <a:t>Хюсеин</a:t>
            </a:r>
            <a:r>
              <a:rPr lang="bg-BG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8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E4C446E-CFA1-D115-B979-8A4383E9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68" y="609600"/>
            <a:ext cx="8596668" cy="1320800"/>
          </a:xfrm>
        </p:spPr>
        <p:txBody>
          <a:bodyPr/>
          <a:lstStyle/>
          <a:p>
            <a:r>
              <a:rPr lang="bg-BG" dirty="0"/>
              <a:t>Многоъгълник - Определение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8F59764-C50B-73FA-FB90-05993477E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221006" cy="760032"/>
          </a:xfrm>
        </p:spPr>
        <p:txBody>
          <a:bodyPr/>
          <a:lstStyle/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Задача: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Разгледайте</a:t>
            </a:r>
            <a:r>
              <a:rPr lang="ru-RU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оцветените</a:t>
            </a:r>
            <a:r>
              <a:rPr lang="ru-RU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фигури</a:t>
            </a:r>
            <a:r>
              <a:rPr lang="ru-RU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на чертежа.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Фигурите</a:t>
            </a:r>
            <a:r>
              <a:rPr lang="ru-RU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с кои номера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са</a:t>
            </a:r>
            <a:r>
              <a:rPr lang="ru-RU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оградени</a:t>
            </a:r>
            <a:r>
              <a:rPr lang="ru-RU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само от отсечки?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551F5585-ECF1-9EDA-4A63-228F3CCAF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47230"/>
            <a:ext cx="7439025" cy="1409700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4ED54FE8-DA69-9D02-3DB6-C8007A6FFCC4}"/>
              </a:ext>
            </a:extLst>
          </p:cNvPr>
          <p:cNvSpPr txBox="1"/>
          <p:nvPr/>
        </p:nvSpPr>
        <p:spPr>
          <a:xfrm>
            <a:off x="677334" y="4741596"/>
            <a:ext cx="859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effectLst/>
                <a:latin typeface="IBM Plex Sans" panose="020B0503050203000203" pitchFamily="34" charset="0"/>
              </a:rPr>
              <a:t>Равнинна фигура, </a:t>
            </a:r>
            <a:r>
              <a:rPr lang="ru-RU" b="0" i="0" dirty="0" err="1">
                <a:effectLst/>
                <a:latin typeface="IBM Plex Sans" panose="020B0503050203000203" pitchFamily="34" charset="0"/>
              </a:rPr>
              <a:t>оградена</a:t>
            </a:r>
            <a:r>
              <a:rPr lang="ru-RU" b="0" i="0" dirty="0">
                <a:effectLst/>
                <a:latin typeface="IBM Plex Sans" panose="020B0503050203000203" pitchFamily="34" charset="0"/>
              </a:rPr>
              <a:t> само от отсечки, се </a:t>
            </a:r>
            <a:r>
              <a:rPr lang="ru-RU" b="0" i="0" dirty="0" err="1">
                <a:effectLst/>
                <a:latin typeface="IBM Plex Sans" panose="020B0503050203000203" pitchFamily="34" charset="0"/>
              </a:rPr>
              <a:t>нарича</a:t>
            </a:r>
            <a:r>
              <a:rPr lang="ru-RU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effectLst/>
                <a:latin typeface="IBM Plex Sans" panose="020B0503050203000203" pitchFamily="34" charset="0"/>
              </a:rPr>
              <a:t>многоъгълник</a:t>
            </a:r>
            <a:r>
              <a:rPr lang="ru-RU" b="0" i="0" dirty="0">
                <a:solidFill>
                  <a:srgbClr val="4A4A4A"/>
                </a:solidFill>
                <a:effectLst/>
                <a:latin typeface="IBM Plex Sans" panose="020B0503050203000203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0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38B2EBB-EE7E-167E-5A66-90E0820E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Основни елементи</a:t>
            </a:r>
            <a:endParaRPr lang="en-US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4135DC50-F81C-D1E5-C452-31A1E51FF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28800"/>
            <a:ext cx="3695700" cy="3200400"/>
          </a:xfr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F129B229-3C1F-422E-7DB8-028748E90337}"/>
              </a:ext>
            </a:extLst>
          </p:cNvPr>
          <p:cNvSpPr txBox="1"/>
          <p:nvPr/>
        </p:nvSpPr>
        <p:spPr>
          <a:xfrm>
            <a:off x="4626590" y="1624084"/>
            <a:ext cx="730155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0" i="0" dirty="0">
                <a:effectLst/>
                <a:latin typeface="IBM Plex Sans" panose="020B0503050203000203" pitchFamily="34" charset="0"/>
              </a:rPr>
              <a:t>Многоъгълникът </a:t>
            </a:r>
            <a:r>
              <a:rPr lang="en-US" sz="2000" b="0" i="0" dirty="0">
                <a:effectLst/>
                <a:latin typeface="KaTeX_Main"/>
              </a:rPr>
              <a:t>ABCDEF</a:t>
            </a:r>
            <a:r>
              <a:rPr lang="en-US" sz="2000" b="0" i="1" dirty="0">
                <a:effectLst/>
                <a:latin typeface="KaTeX_Math"/>
              </a:rPr>
              <a:t>ABCDEF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е шестоъгълник и има:</a:t>
            </a:r>
          </a:p>
          <a:p>
            <a:r>
              <a:rPr lang="pt-BR" sz="2000" b="0" i="0" dirty="0">
                <a:effectLst/>
                <a:latin typeface="IBM Plex Sans" panose="020B0503050203000203" pitchFamily="34" charset="0"/>
              </a:rPr>
              <a:t>шест върха – </a:t>
            </a:r>
            <a:r>
              <a:rPr lang="pt-BR" sz="2000" b="0" i="1" dirty="0">
                <a:effectLst/>
                <a:latin typeface="KaTeX_Math"/>
              </a:rPr>
              <a:t>A</a:t>
            </a:r>
            <a:r>
              <a:rPr lang="pt-BR" sz="2000" b="0" i="0" dirty="0">
                <a:effectLst/>
                <a:latin typeface="KaTeX_Main"/>
              </a:rPr>
              <a:t>,</a:t>
            </a:r>
            <a:r>
              <a:rPr lang="pt-BR" sz="2000" b="0" i="1" dirty="0">
                <a:effectLst/>
                <a:latin typeface="KaTeX_Math"/>
              </a:rPr>
              <a:t>B</a:t>
            </a:r>
            <a:r>
              <a:rPr lang="pt-BR" sz="2000" b="0" i="0" dirty="0">
                <a:effectLst/>
                <a:latin typeface="KaTeX_Main"/>
              </a:rPr>
              <a:t>,</a:t>
            </a:r>
            <a:r>
              <a:rPr lang="pt-BR" sz="2000" b="0" i="1" dirty="0">
                <a:effectLst/>
                <a:latin typeface="KaTeX_Math"/>
              </a:rPr>
              <a:t>C</a:t>
            </a:r>
            <a:r>
              <a:rPr lang="pt-BR" sz="2000" b="0" i="0" dirty="0">
                <a:effectLst/>
                <a:latin typeface="KaTeX_Main"/>
              </a:rPr>
              <a:t>,</a:t>
            </a:r>
            <a:r>
              <a:rPr lang="pt-BR" sz="2000" b="0" i="1" dirty="0">
                <a:effectLst/>
                <a:latin typeface="KaTeX_Math"/>
              </a:rPr>
              <a:t>D</a:t>
            </a:r>
            <a:r>
              <a:rPr lang="pt-BR" sz="2000" b="0" i="0" dirty="0">
                <a:effectLst/>
                <a:latin typeface="KaTeX_Main"/>
              </a:rPr>
              <a:t>,</a:t>
            </a:r>
            <a:r>
              <a:rPr lang="pt-BR" sz="2000" b="0" i="1" dirty="0">
                <a:effectLst/>
                <a:latin typeface="KaTeX_Math"/>
              </a:rPr>
              <a:t>E</a:t>
            </a:r>
            <a:r>
              <a:rPr lang="pt-BR" sz="2000" b="0" i="0" dirty="0">
                <a:effectLst/>
                <a:latin typeface="IBM Plex Sans" panose="020B0503050203000203" pitchFamily="34" charset="0"/>
              </a:rPr>
              <a:t> и </a:t>
            </a:r>
            <a:r>
              <a:rPr lang="pt-BR" sz="2000" b="0" i="1" dirty="0">
                <a:effectLst/>
                <a:latin typeface="KaTeX_Math"/>
              </a:rPr>
              <a:t>F</a:t>
            </a:r>
            <a:r>
              <a:rPr lang="pt-BR" sz="2000" b="0" i="0" dirty="0">
                <a:effectLst/>
                <a:latin typeface="KaTeX_Main"/>
              </a:rPr>
              <a:t>,</a:t>
            </a:r>
            <a:endParaRPr lang="pt-BR" sz="2000" b="0" i="0" dirty="0">
              <a:effectLst/>
              <a:latin typeface="IBM Plex Sans" panose="020B0503050203000203" pitchFamily="34" charset="0"/>
            </a:endParaRPr>
          </a:p>
          <a:p>
            <a:r>
              <a:rPr lang="bg-BG" sz="2000" b="0" i="0" dirty="0">
                <a:effectLst/>
                <a:latin typeface="IBM Plex Sans" panose="020B0503050203000203" pitchFamily="34" charset="0"/>
              </a:rPr>
              <a:t>шест страни – </a:t>
            </a:r>
            <a:r>
              <a:rPr lang="en-US" sz="2000" b="0" i="0" dirty="0">
                <a:effectLst/>
                <a:latin typeface="KaTeX_Main"/>
              </a:rPr>
              <a:t>AB, BC, CD, DE, </a:t>
            </a:r>
            <a:r>
              <a:rPr lang="en-US" sz="2000" dirty="0">
                <a:latin typeface="KaTeX_Main"/>
              </a:rPr>
              <a:t>EF </a:t>
            </a:r>
            <a:r>
              <a:rPr lang="bg-BG" sz="2000" dirty="0">
                <a:latin typeface="KaTeX_Main"/>
              </a:rPr>
              <a:t>и </a:t>
            </a:r>
            <a:r>
              <a:rPr lang="en-US" sz="2000" b="0" i="0" dirty="0">
                <a:effectLst/>
                <a:latin typeface="KaTeX_Main"/>
              </a:rPr>
              <a:t>F</a:t>
            </a:r>
            <a:r>
              <a:rPr lang="en-US" sz="2000" b="0" i="1" dirty="0">
                <a:effectLst/>
                <a:latin typeface="KaTeX_Math"/>
              </a:rPr>
              <a:t>A</a:t>
            </a:r>
            <a:endParaRPr lang="en-US" sz="2000" b="0" i="0" dirty="0">
              <a:effectLst/>
              <a:latin typeface="IBM Plex Sans" panose="020B0503050203000203" pitchFamily="34" charset="0"/>
            </a:endParaRPr>
          </a:p>
          <a:p>
            <a:r>
              <a:rPr lang="bg-BG" sz="2000" b="0" i="0" dirty="0">
                <a:effectLst/>
                <a:latin typeface="IBM Plex Sans" panose="020B0503050203000203" pitchFamily="34" charset="0"/>
              </a:rPr>
              <a:t>шест ъгъла – </a:t>
            </a:r>
            <a:r>
              <a:rPr lang="en-US" sz="2000" b="0" i="0" dirty="0">
                <a:effectLst/>
                <a:latin typeface="KaTeX_Main"/>
              </a:rPr>
              <a:t> 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BAF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, </a:t>
            </a:r>
            <a:r>
              <a:rPr lang="en-US" sz="2000" b="0" i="0" dirty="0">
                <a:effectLst/>
                <a:latin typeface="KaTeX_Main"/>
              </a:rPr>
              <a:t> 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ABC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,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BCD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, </a:t>
            </a:r>
            <a:r>
              <a:rPr lang="en-US" sz="2000" b="0" i="0" dirty="0">
                <a:effectLst/>
                <a:latin typeface="KaTeX_Main"/>
              </a:rPr>
              <a:t> 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0" dirty="0">
                <a:effectLst/>
                <a:latin typeface="KaTeX_Main"/>
              </a:rPr>
              <a:t> </a:t>
            </a:r>
            <a:r>
              <a:rPr lang="en-US" sz="2000" b="0" i="1" dirty="0">
                <a:effectLst/>
                <a:latin typeface="KaTeX_Math"/>
              </a:rPr>
              <a:t>CDE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, </a:t>
            </a:r>
            <a:r>
              <a:rPr lang="bg-BG" sz="2000" dirty="0">
                <a:latin typeface="KaTeX_Main"/>
              </a:rPr>
              <a:t> 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DEF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и </a:t>
            </a:r>
            <a:r>
              <a:rPr lang="en-US" sz="2000" b="0" i="0" dirty="0">
                <a:effectLst/>
                <a:latin typeface="KaTeX_Main"/>
              </a:rPr>
              <a:t> 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EFA</a:t>
            </a:r>
            <a:r>
              <a:rPr lang="en-US" sz="2000" b="0" i="0" dirty="0">
                <a:effectLst/>
                <a:latin typeface="KaTeX_Main"/>
              </a:rPr>
              <a:t>.</a:t>
            </a:r>
            <a:endParaRPr lang="bg-BG" sz="2000" b="0" i="0" dirty="0">
              <a:effectLst/>
              <a:latin typeface="KaTeX_Main"/>
            </a:endParaRPr>
          </a:p>
          <a:p>
            <a:r>
              <a:rPr lang="bg-BG" sz="2000" b="0" i="0" dirty="0">
                <a:effectLst/>
                <a:latin typeface="IBM Plex Sans" panose="020B0503050203000203" pitchFamily="34" charset="0"/>
              </a:rPr>
              <a:t>Многоъгълник с </a:t>
            </a:r>
            <a:r>
              <a:rPr lang="en-US" sz="2000" b="0" i="1" dirty="0">
                <a:effectLst/>
                <a:latin typeface="KaTeX_Math"/>
              </a:rPr>
              <a:t>n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на брой страни има </a:t>
            </a:r>
            <a:r>
              <a:rPr lang="en-US" sz="2000" b="0" i="0" dirty="0" err="1">
                <a:effectLst/>
                <a:latin typeface="KaTeX_Main"/>
              </a:rPr>
              <a:t>n</a:t>
            </a:r>
            <a:r>
              <a:rPr lang="en-US" sz="2000" b="0" i="1" dirty="0" err="1">
                <a:effectLst/>
                <a:latin typeface="KaTeX_Math"/>
              </a:rPr>
              <a:t>n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върха, </a:t>
            </a:r>
            <a:r>
              <a:rPr lang="en-US" sz="2000" b="0" i="0" dirty="0" err="1">
                <a:effectLst/>
                <a:latin typeface="KaTeX_Main"/>
              </a:rPr>
              <a:t>n</a:t>
            </a:r>
            <a:r>
              <a:rPr lang="en-US" sz="2000" b="0" i="1" dirty="0" err="1">
                <a:effectLst/>
                <a:latin typeface="KaTeX_Math"/>
              </a:rPr>
              <a:t>n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ъгъла и се нарича </a:t>
            </a:r>
            <a:r>
              <a:rPr lang="en-US" sz="2000" b="0" i="1" dirty="0">
                <a:effectLst/>
                <a:latin typeface="KaTeX_Math"/>
              </a:rPr>
              <a:t>n</a:t>
            </a:r>
            <a:r>
              <a:rPr lang="en-US" sz="2000" b="0" i="0" dirty="0">
                <a:effectLst/>
                <a:latin typeface="KaTeX_Main"/>
              </a:rPr>
              <a:t>−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ъгълник (триъгълник, четириъгълник, петоъгълник, десетоъгълник... ).</a:t>
            </a:r>
            <a:br>
              <a:rPr lang="bg-BG" sz="2000" dirty="0"/>
            </a:br>
            <a:r>
              <a:rPr lang="bg-BG" sz="2000" b="0" i="0" dirty="0">
                <a:effectLst/>
                <a:latin typeface="IBM Plex Sans" panose="020B0503050203000203" pitchFamily="34" charset="0"/>
              </a:rPr>
              <a:t>Отсечка, която съединява два несъседни върха в един многоъгълник, се нарича </a:t>
            </a:r>
            <a:r>
              <a:rPr lang="bg-BG" sz="2000" b="1" i="0" dirty="0">
                <a:effectLst/>
                <a:latin typeface="IBM Plex Sans" panose="020B0503050203000203" pitchFamily="34" charset="0"/>
              </a:rPr>
              <a:t>диагонал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 на този многоъгълник.</a:t>
            </a:r>
          </a:p>
          <a:p>
            <a:r>
              <a:rPr lang="bg-BG" sz="2000" b="0" i="0" dirty="0">
                <a:effectLst/>
                <a:latin typeface="IBM Plex Sans" panose="020B0503050203000203" pitchFamily="34" charset="0"/>
              </a:rPr>
              <a:t>Шестоъгълникът </a:t>
            </a:r>
            <a:r>
              <a:rPr lang="en-US" sz="2000" b="0" i="0" dirty="0">
                <a:effectLst/>
                <a:latin typeface="KaTeX_Main"/>
              </a:rPr>
              <a:t>ABCDEF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има девет диагонала – </a:t>
            </a:r>
            <a:r>
              <a:rPr lang="en-US" sz="2000" b="0" i="0" dirty="0">
                <a:effectLst/>
                <a:latin typeface="KaTeX_Main"/>
              </a:rPr>
              <a:t>AC, AD,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en-US" sz="2000" b="0" i="0" dirty="0">
                <a:effectLst/>
                <a:latin typeface="KaTeX_Main"/>
              </a:rPr>
              <a:t>AE, BD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en-US" sz="2000" b="0" i="0" dirty="0">
                <a:effectLst/>
                <a:latin typeface="KaTeX_Main"/>
              </a:rPr>
              <a:t>BE, BF,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en-US" sz="2000" b="0" i="1" dirty="0">
                <a:effectLst/>
                <a:latin typeface="KaTeX_Math"/>
              </a:rPr>
              <a:t>CE</a:t>
            </a:r>
            <a:r>
              <a:rPr lang="en-US" sz="2000" b="0" i="0" dirty="0">
                <a:effectLst/>
                <a:latin typeface="KaTeX_Main"/>
              </a:rPr>
              <a:t>,</a:t>
            </a:r>
            <a:r>
              <a:rPr lang="en-US" sz="2000" b="0" i="1" dirty="0">
                <a:effectLst/>
                <a:latin typeface="KaTeX_Math"/>
              </a:rPr>
              <a:t>CF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и </a:t>
            </a:r>
            <a:r>
              <a:rPr lang="en-US" sz="2000" b="0" i="0" dirty="0">
                <a:effectLst/>
                <a:latin typeface="KaTeX_Main"/>
              </a:rPr>
              <a:t>DF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9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466993F1-9AB8-608E-55FE-46E90F9F9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08616"/>
            <a:ext cx="3695700" cy="2228850"/>
          </a:xfr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A7FFA7B0-2A10-0896-AFA2-68B0CC488844}"/>
              </a:ext>
            </a:extLst>
          </p:cNvPr>
          <p:cNvSpPr txBox="1"/>
          <p:nvPr/>
        </p:nvSpPr>
        <p:spPr>
          <a:xfrm>
            <a:off x="4975668" y="1570828"/>
            <a:ext cx="68842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0" i="0" dirty="0">
                <a:effectLst/>
                <a:latin typeface="IBM Plex Sans" panose="020B0503050203000203" pitchFamily="34" charset="0"/>
              </a:rPr>
              <a:t>Многоъгълникът </a:t>
            </a:r>
            <a:r>
              <a:rPr lang="en-US" sz="2000" b="0" i="0" dirty="0">
                <a:effectLst/>
                <a:latin typeface="KaTeX_Main"/>
              </a:rPr>
              <a:t>ABC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е триъгълник и има: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g-BG" sz="2000" b="0" i="0" dirty="0">
                <a:effectLst/>
                <a:latin typeface="IBM Plex Sans" panose="020B0503050203000203" pitchFamily="34" charset="0"/>
              </a:rPr>
              <a:t>три върха – </a:t>
            </a:r>
            <a:r>
              <a:rPr lang="en-US" sz="2000" b="0" i="0" dirty="0">
                <a:effectLst/>
                <a:latin typeface="KaTeX_Main"/>
              </a:rPr>
              <a:t>A, B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и </a:t>
            </a:r>
            <a:r>
              <a:rPr lang="en-US" sz="2000" b="0" i="0" dirty="0">
                <a:effectLst/>
                <a:latin typeface="KaTeX_Main"/>
              </a:rPr>
              <a:t>C,</a:t>
            </a:r>
            <a:endParaRPr lang="en-US" sz="2000" b="0" i="0" dirty="0"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bg-BG" sz="2000" b="0" i="0" dirty="0">
                <a:effectLst/>
                <a:latin typeface="IBM Plex Sans" panose="020B0503050203000203" pitchFamily="34" charset="0"/>
              </a:rPr>
              <a:t>три страни – </a:t>
            </a:r>
            <a:r>
              <a:rPr lang="en-US" sz="2000" b="0" i="0" dirty="0">
                <a:effectLst/>
                <a:latin typeface="KaTeX_Main"/>
              </a:rPr>
              <a:t>AB, BC</a:t>
            </a:r>
            <a:r>
              <a:rPr lang="en-US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effectLst/>
                <a:latin typeface="IBM Plex Sans" panose="020B0503050203000203" pitchFamily="34" charset="0"/>
              </a:rPr>
              <a:t>и </a:t>
            </a:r>
            <a:r>
              <a:rPr lang="en-US" sz="2000" b="0" i="0" dirty="0">
                <a:effectLst/>
                <a:latin typeface="KaTeX_Main"/>
              </a:rPr>
              <a:t>AC</a:t>
            </a:r>
            <a:r>
              <a:rPr lang="bg-BG" sz="2000" b="0" i="0" dirty="0">
                <a:effectLst/>
                <a:latin typeface="KaTeX_Main"/>
              </a:rPr>
              <a:t> </a:t>
            </a:r>
            <a:r>
              <a:rPr lang="en-US" sz="2000" b="0" i="0" dirty="0">
                <a:effectLst/>
                <a:latin typeface="KaTeX_Main"/>
              </a:rPr>
              <a:t>,</a:t>
            </a:r>
            <a:r>
              <a:rPr lang="en-US" sz="2000" b="0" i="1" dirty="0">
                <a:effectLst/>
                <a:latin typeface="KaTeX_Math"/>
              </a:rPr>
              <a:t>AC</a:t>
            </a:r>
            <a:r>
              <a:rPr lang="en-US" sz="2000" b="0" i="0" dirty="0">
                <a:effectLst/>
                <a:latin typeface="KaTeX_Main"/>
              </a:rPr>
              <a:t>(</a:t>
            </a:r>
            <a:r>
              <a:rPr lang="en-US" sz="2000" b="0" i="1" dirty="0">
                <a:effectLst/>
                <a:latin typeface="KaTeX_Math"/>
              </a:rPr>
              <a:t>AB</a:t>
            </a:r>
            <a:r>
              <a:rPr lang="en-US" sz="2000" b="0" i="0" dirty="0">
                <a:effectLst/>
                <a:latin typeface="KaTeX_Main"/>
              </a:rPr>
              <a:t>=</a:t>
            </a:r>
            <a:r>
              <a:rPr lang="en-US" sz="2000" b="0" i="1" dirty="0" err="1">
                <a:effectLst/>
                <a:latin typeface="KaTeX_Math"/>
              </a:rPr>
              <a:t>c</a:t>
            </a:r>
            <a:r>
              <a:rPr lang="en-US" sz="2000" b="0" i="0" dirty="0" err="1">
                <a:effectLst/>
                <a:latin typeface="KaTeX_Main"/>
              </a:rPr>
              <a:t>,</a:t>
            </a:r>
            <a:r>
              <a:rPr lang="en-US" sz="2000" b="0" i="1" dirty="0" err="1">
                <a:effectLst/>
                <a:latin typeface="KaTeX_Math"/>
              </a:rPr>
              <a:t>BC</a:t>
            </a:r>
            <a:r>
              <a:rPr lang="en-US" sz="2000" b="0" i="0" dirty="0">
                <a:effectLst/>
                <a:latin typeface="KaTeX_Main"/>
              </a:rPr>
              <a:t>=</a:t>
            </a:r>
            <a:r>
              <a:rPr lang="en-US" sz="2000" b="0" i="1" dirty="0" err="1">
                <a:effectLst/>
                <a:latin typeface="KaTeX_Math"/>
              </a:rPr>
              <a:t>a</a:t>
            </a:r>
            <a:r>
              <a:rPr lang="en-US" sz="2000" b="0" i="0" dirty="0" err="1">
                <a:effectLst/>
                <a:latin typeface="KaTeX_Main"/>
              </a:rPr>
              <a:t>,</a:t>
            </a:r>
            <a:r>
              <a:rPr lang="en-US" sz="2000" b="0" i="1" dirty="0" err="1">
                <a:effectLst/>
                <a:latin typeface="KaTeX_Math"/>
              </a:rPr>
              <a:t>AC</a:t>
            </a:r>
            <a:r>
              <a:rPr lang="en-US" sz="2000" b="0" i="0" dirty="0">
                <a:effectLst/>
                <a:latin typeface="KaTeX_Main"/>
              </a:rPr>
              <a:t>=</a:t>
            </a:r>
            <a:r>
              <a:rPr lang="en-US" sz="2000" b="0" i="1" dirty="0">
                <a:effectLst/>
                <a:latin typeface="KaTeX_Math"/>
              </a:rPr>
              <a:t>b</a:t>
            </a:r>
            <a:r>
              <a:rPr lang="en-US" sz="2000" b="0" i="0" dirty="0">
                <a:effectLst/>
                <a:latin typeface="KaTeX_Main"/>
              </a:rPr>
              <a:t>),</a:t>
            </a:r>
            <a:endParaRPr lang="en-US" sz="2000" b="0" i="0" dirty="0"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bg-BG" sz="2000" b="0" i="0" dirty="0">
                <a:effectLst/>
                <a:latin typeface="IBM Plex Sans" panose="020B0503050203000203" pitchFamily="34" charset="0"/>
              </a:rPr>
              <a:t>три ъгъла – 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BAC</a:t>
            </a:r>
            <a:r>
              <a:rPr lang="en-US" sz="2000" b="0" i="0" dirty="0">
                <a:effectLst/>
                <a:latin typeface="KaTeX_Main"/>
              </a:rPr>
              <a:t>,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ABC</a:t>
            </a:r>
            <a:r>
              <a:rPr lang="en-US" sz="2000" b="0" i="0" dirty="0">
                <a:effectLst/>
                <a:latin typeface="KaTeX_Main"/>
              </a:rPr>
              <a:t>,</a:t>
            </a:r>
            <a:r>
              <a:rPr lang="en-US" sz="2000" b="0" i="0" dirty="0">
                <a:effectLst/>
                <a:latin typeface="KaTeX_AMS"/>
              </a:rPr>
              <a:t>∢</a:t>
            </a:r>
            <a:r>
              <a:rPr lang="en-US" sz="2000" b="0" i="1" dirty="0">
                <a:effectLst/>
                <a:latin typeface="KaTeX_Math"/>
              </a:rPr>
              <a:t>BCA</a:t>
            </a:r>
            <a:r>
              <a:rPr lang="en-US" sz="2000" b="0" i="0" dirty="0">
                <a:effectLst/>
                <a:latin typeface="KaTeX_Main"/>
              </a:rPr>
              <a:t>.</a:t>
            </a:r>
            <a:endParaRPr lang="en-US" sz="2000" b="0" i="0" dirty="0">
              <a:effectLst/>
              <a:latin typeface="IBM Plex Sans" panose="020B0503050203000203" pitchFamily="34" charset="0"/>
            </a:endParaRPr>
          </a:p>
          <a:p>
            <a:endParaRPr lang="en-US" dirty="0"/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4CE31FA-4C4F-C238-21B8-60165D6B0DB3}"/>
              </a:ext>
            </a:extLst>
          </p:cNvPr>
          <p:cNvSpPr txBox="1"/>
          <p:nvPr/>
        </p:nvSpPr>
        <p:spPr>
          <a:xfrm>
            <a:off x="4975668" y="3408527"/>
            <a:ext cx="6355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Обиколката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на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многоъгълник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е равна на сбора от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дължините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на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страните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му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Тя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се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нарича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още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ru-RU" sz="2000" b="1" i="0" dirty="0" err="1">
                <a:effectLst/>
                <a:latin typeface="IBM Plex Sans" panose="020B0503050203000203" pitchFamily="34" charset="0"/>
              </a:rPr>
              <a:t>периметър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на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многоъгълника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  <a:endParaRPr lang="en-US" sz="2000" dirty="0"/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903BB927-5BD7-1227-AC4F-7C2E4282EF23}"/>
              </a:ext>
            </a:extLst>
          </p:cNvPr>
          <p:cNvSpPr txBox="1"/>
          <p:nvPr/>
        </p:nvSpPr>
        <p:spPr>
          <a:xfrm>
            <a:off x="657921" y="4661451"/>
            <a:ext cx="99765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Многоъгълник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, на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който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и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ъгли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, се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нарича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ru-RU" sz="2000" b="1" i="0" dirty="0">
                <a:effectLst/>
                <a:latin typeface="IBM Plex Sans" panose="020B0503050203000203" pitchFamily="34" charset="0"/>
              </a:rPr>
              <a:t>правилен </a:t>
            </a:r>
            <a:r>
              <a:rPr lang="ru-RU" sz="2000" b="1" i="0" dirty="0" err="1">
                <a:effectLst/>
                <a:latin typeface="IBM Plex Sans" panose="020B0503050203000203" pitchFamily="34" charset="0"/>
              </a:rPr>
              <a:t>многоъгълник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  <a:br>
              <a:rPr lang="ru-RU" sz="2000" dirty="0"/>
            </a:b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Периметърът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ru-RU" sz="2000" b="0" i="1" dirty="0">
                <a:effectLst/>
                <a:latin typeface="KaTeX_Math"/>
              </a:rPr>
              <a:t>P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на правилен </a:t>
            </a:r>
            <a:r>
              <a:rPr lang="ru-RU" sz="2000" b="0" i="1" dirty="0">
                <a:effectLst/>
                <a:latin typeface="KaTeX_Math"/>
              </a:rPr>
              <a:t>n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-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ъгълник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със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страна </a:t>
            </a:r>
            <a:r>
              <a:rPr lang="ru-RU" sz="2000" b="0" i="1" dirty="0">
                <a:effectLst/>
                <a:latin typeface="KaTeX_Math"/>
              </a:rPr>
              <a:t>b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се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пресмята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по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формулата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 </a:t>
            </a:r>
            <a:r>
              <a:rPr lang="ru-RU" sz="2000" b="0" i="1" dirty="0">
                <a:effectLst/>
                <a:latin typeface="KaTeX_Math"/>
              </a:rPr>
              <a:t>P</a:t>
            </a:r>
            <a:r>
              <a:rPr lang="ru-RU" sz="2000" b="0" i="0" dirty="0">
                <a:effectLst/>
                <a:latin typeface="KaTeX_Main"/>
              </a:rPr>
              <a:t>=</a:t>
            </a:r>
            <a:r>
              <a:rPr lang="ru-RU" sz="2000" b="0" i="1" dirty="0" err="1">
                <a:effectLst/>
                <a:latin typeface="KaTeX_Math"/>
              </a:rPr>
              <a:t>n</a:t>
            </a:r>
            <a:r>
              <a:rPr lang="ru-RU" sz="2000" b="0" i="0" dirty="0" err="1">
                <a:effectLst/>
                <a:latin typeface="KaTeX_Main"/>
              </a:rPr>
              <a:t>.</a:t>
            </a:r>
            <a:r>
              <a:rPr lang="ru-RU" sz="2000" b="0" i="1" dirty="0" err="1">
                <a:effectLst/>
                <a:latin typeface="KaTeX_Math"/>
              </a:rPr>
              <a:t>b</a:t>
            </a:r>
            <a:r>
              <a:rPr lang="ru-RU" sz="2000" b="0" i="0" dirty="0">
                <a:effectLst/>
                <a:latin typeface="KaTeX_Main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105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225DCBB-E4B1-F359-1A36-AAF53DE2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38" y="443329"/>
            <a:ext cx="8596668" cy="923806"/>
          </a:xfrm>
        </p:spPr>
        <p:txBody>
          <a:bodyPr/>
          <a:lstStyle/>
          <a:p>
            <a:pPr marL="0" indent="0">
              <a:buNone/>
            </a:pP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Показаните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фигури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правоъгълник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, ромб, квадрат, равнобедрен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правоъгълен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триъгълник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и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равностранен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триъгълник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BDDEA107-241E-8898-8111-CB13C152AD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672" y="1367135"/>
            <a:ext cx="7391400" cy="1343025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085BCDA5-1DCA-9187-161D-12CA32546B33}"/>
              </a:ext>
            </a:extLst>
          </p:cNvPr>
          <p:cNvSpPr txBox="1"/>
          <p:nvPr/>
        </p:nvSpPr>
        <p:spPr>
          <a:xfrm>
            <a:off x="650038" y="2768163"/>
            <a:ext cx="890339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IBM Plex Sans" panose="020B0503050203000203" pitchFamily="34" charset="0"/>
              </a:rPr>
              <a:t>В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правоъгълника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ъгли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, но не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IBM Plex Sans" panose="020B0503050203000203" pitchFamily="34" charset="0"/>
              </a:rPr>
              <a:t>В ромба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, но не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ъгли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IBM Plex Sans" panose="020B0503050203000203" pitchFamily="34" charset="0"/>
              </a:rPr>
              <a:t>В квадрата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и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ъгли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на </a:t>
            </a:r>
            <a:r>
              <a:rPr lang="ru-RU" sz="2000" b="0" i="0" dirty="0">
                <a:effectLst/>
                <a:latin typeface="KaTeX_Main"/>
              </a:rPr>
              <a:t>90°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IBM Plex Sans" panose="020B0503050203000203" pitchFamily="34" charset="0"/>
              </a:rPr>
              <a:t>В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равнобедрения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правоъгълен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триъгълник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не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и не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ъгли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IBM Plex Sans" panose="020B0503050203000203" pitchFamily="34" charset="0"/>
              </a:rPr>
              <a:t>В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равностранния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триъгълник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страни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и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всички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ъгли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 на </a:t>
            </a:r>
            <a:r>
              <a:rPr lang="ru-RU" sz="2000" b="0" i="0" dirty="0">
                <a:effectLst/>
                <a:latin typeface="KaTeX_Main"/>
              </a:rPr>
              <a:t>60°</a:t>
            </a:r>
            <a:r>
              <a:rPr lang="ru-RU" sz="2000" b="0" i="0" dirty="0">
                <a:effectLst/>
                <a:latin typeface="IBM Plex Sans" panose="020B050305020300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88487956-8FC3-1538-A152-CC2AB44924CD}"/>
              </a:ext>
            </a:extLst>
          </p:cNvPr>
          <p:cNvSpPr txBox="1"/>
          <p:nvPr/>
        </p:nvSpPr>
        <p:spPr>
          <a:xfrm>
            <a:off x="750627" y="5390866"/>
            <a:ext cx="8598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1" dirty="0">
                <a:effectLst/>
                <a:latin typeface="IBM Plex Sans" panose="020B0503050203000203" pitchFamily="34" charset="0"/>
              </a:rPr>
              <a:t>В квадрата и в </a:t>
            </a:r>
            <a:r>
              <a:rPr lang="ru-RU" sz="2000" b="0" i="1" dirty="0" err="1">
                <a:effectLst/>
                <a:latin typeface="IBM Plex Sans" panose="020B0503050203000203" pitchFamily="34" charset="0"/>
              </a:rPr>
              <a:t>равностранния</a:t>
            </a:r>
            <a:r>
              <a:rPr lang="ru-RU" sz="2000" b="0" i="1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1" dirty="0" err="1">
                <a:effectLst/>
                <a:latin typeface="IBM Plex Sans" panose="020B0503050203000203" pitchFamily="34" charset="0"/>
              </a:rPr>
              <a:t>триъгълник</a:t>
            </a:r>
            <a:r>
              <a:rPr lang="ru-RU" sz="2000" b="0" i="1" dirty="0">
                <a:effectLst/>
                <a:latin typeface="IBM Plex Sans" panose="020B0503050203000203" pitchFamily="34" charset="0"/>
              </a:rPr>
              <a:t> и </a:t>
            </a:r>
            <a:r>
              <a:rPr lang="ru-RU" sz="2000" b="0" i="1" dirty="0" err="1">
                <a:effectLst/>
                <a:latin typeface="IBM Plex Sans" panose="020B0503050203000203" pitchFamily="34" charset="0"/>
              </a:rPr>
              <a:t>страните</a:t>
            </a:r>
            <a:r>
              <a:rPr lang="ru-RU" sz="2000" b="0" i="1" dirty="0">
                <a:effectLst/>
                <a:latin typeface="IBM Plex Sans" panose="020B0503050203000203" pitchFamily="34" charset="0"/>
              </a:rPr>
              <a:t>, и </a:t>
            </a:r>
            <a:r>
              <a:rPr lang="ru-RU" sz="2000" b="0" i="1" dirty="0" err="1">
                <a:effectLst/>
                <a:latin typeface="IBM Plex Sans" panose="020B0503050203000203" pitchFamily="34" charset="0"/>
              </a:rPr>
              <a:t>ъглите</a:t>
            </a:r>
            <a:r>
              <a:rPr lang="ru-RU" sz="2000" b="0" i="1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1" dirty="0" err="1">
                <a:effectLst/>
                <a:latin typeface="IBM Plex Sans" panose="020B0503050203000203" pitchFamily="34" charset="0"/>
              </a:rPr>
              <a:t>са</a:t>
            </a:r>
            <a:r>
              <a:rPr lang="ru-RU" sz="2000" b="0" i="1" dirty="0"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1" dirty="0" err="1">
                <a:effectLst/>
                <a:latin typeface="IBM Plex Sans" panose="020B0503050203000203" pitchFamily="34" charset="0"/>
              </a:rPr>
              <a:t>равни</a:t>
            </a:r>
            <a:r>
              <a:rPr lang="ru-RU" b="0" i="1" dirty="0">
                <a:solidFill>
                  <a:srgbClr val="4A4A4A"/>
                </a:solidFill>
                <a:effectLst/>
                <a:latin typeface="IBM Plex Sans" panose="020B0503050203000203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C808900-6D2B-0187-E9E9-03CD2043E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2054"/>
            <a:ext cx="8596668" cy="1320800"/>
          </a:xfrm>
        </p:spPr>
        <p:txBody>
          <a:bodyPr/>
          <a:lstStyle/>
          <a:p>
            <a:r>
              <a:rPr lang="bg-BG" dirty="0"/>
              <a:t>Задачи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8925329-7AE2-2318-000D-05615BED1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285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>
                <a:solidFill>
                  <a:schemeClr val="tx1"/>
                </a:solidFill>
                <a:latin typeface="IBM Plex Sans" panose="020B0503050203000203" pitchFamily="34" charset="0"/>
              </a:rPr>
              <a:t>Зад1. 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Даден е правилен 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KaTeX_Math"/>
              </a:rPr>
              <a:t>n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-</a:t>
            </a:r>
            <a:r>
              <a:rPr lang="ru-RU" sz="2000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ъгълник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с </a:t>
            </a:r>
            <a:r>
              <a:rPr lang="ru-RU" sz="2000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дължина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на </a:t>
            </a:r>
            <a:r>
              <a:rPr lang="ru-RU" sz="2000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страната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и с </a:t>
            </a:r>
            <a:r>
              <a:rPr lang="ru-RU" sz="2000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периметър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KaTeX_Math"/>
              </a:rPr>
              <a:t>P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. </a:t>
            </a:r>
            <a:r>
              <a:rPr lang="ru-RU" sz="2000" b="1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Намерете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a)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P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, 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ако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KaTeX_Math"/>
              </a:rPr>
              <a:t>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=6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KaTeX_Main"/>
              </a:rPr>
              <a:t> и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=1,5</a:t>
            </a:r>
            <a:r>
              <a:rPr lang="en-US" sz="2000" dirty="0">
                <a:solidFill>
                  <a:schemeClr val="tx1"/>
                </a:solidFill>
                <a:latin typeface="KaTeX_Main"/>
              </a:rPr>
              <a:t>c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б)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b,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ако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n = 8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KaTeX_Main"/>
              </a:rPr>
              <a:t> и</a:t>
            </a:r>
            <a:r>
              <a:rPr lang="bg-BG" sz="2000" i="1" dirty="0">
                <a:solidFill>
                  <a:schemeClr val="tx1"/>
                </a:solidFill>
                <a:latin typeface="KaTeX_Math"/>
              </a:rPr>
              <a:t>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KaTeX_Math"/>
              </a:rPr>
              <a:t>P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=16,4cm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в)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n,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ако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P = 37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KaTeX_Main"/>
              </a:rPr>
              <a:t> и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=7,4m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.</a:t>
            </a:r>
            <a:endParaRPr lang="bg-BG" sz="2000" b="0" i="0" dirty="0">
              <a:solidFill>
                <a:schemeClr val="tx1"/>
              </a:solidFill>
              <a:effectLst/>
              <a:latin typeface="IBM Plex Sans" panose="020B0503050203000203" pitchFamily="34" charset="0"/>
            </a:endParaRP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Решение на а):</a:t>
            </a:r>
          </a:p>
          <a:p>
            <a:pPr marL="0" indent="0">
              <a:buNone/>
            </a:pP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Периметърът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P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на правилен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n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-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ъгълник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със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страна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се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пресмята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по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формулата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P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KaTeX_Main"/>
              </a:rPr>
              <a:t>=</a:t>
            </a:r>
            <a:r>
              <a:rPr lang="ru-RU" sz="2000" b="0" i="1" dirty="0" err="1">
                <a:solidFill>
                  <a:schemeClr val="tx1"/>
                </a:solidFill>
                <a:effectLst/>
                <a:latin typeface="KaTeX_Math"/>
              </a:rPr>
              <a:t>n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KaTeX_Main"/>
              </a:rPr>
              <a:t>.</a:t>
            </a:r>
            <a:r>
              <a:rPr lang="ru-RU" sz="2000" b="0" i="1" dirty="0" err="1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KaTeX_Main"/>
              </a:rPr>
              <a:t>.</a:t>
            </a:r>
            <a:endParaRPr lang="bg-BG" sz="2000" b="0" i="0" dirty="0">
              <a:solidFill>
                <a:schemeClr val="tx1"/>
              </a:solidFill>
              <a:effectLst/>
              <a:latin typeface="KaTeX_Main"/>
            </a:endParaRPr>
          </a:p>
          <a:p>
            <a:pPr marL="0" indent="0">
              <a:buNone/>
            </a:pP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P= 6*1.5 = 9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KaTeX_Main"/>
              </a:rPr>
              <a:t>с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m.</a:t>
            </a:r>
            <a:endParaRPr lang="ru-RU" sz="2000" b="0" i="0" dirty="0">
              <a:solidFill>
                <a:schemeClr val="tx1"/>
              </a:solidFill>
              <a:effectLst/>
              <a:latin typeface="KaTeX_Main"/>
            </a:endParaRPr>
          </a:p>
          <a:p>
            <a:pPr marL="0" indent="0">
              <a:buNone/>
            </a:pPr>
            <a:endParaRPr lang="bg-BG" sz="2000" dirty="0">
              <a:solidFill>
                <a:schemeClr val="tx1"/>
              </a:solidFill>
              <a:latin typeface="IBM Plex Sans" panose="020B0503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7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C39FB32-91B4-2AB2-468C-D5BC5862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7986A4F-0085-0382-05BB-EAB9724D2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750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Зад2. Намерете периметъра на:</a:t>
            </a:r>
          </a:p>
          <a:p>
            <a:pPr marL="0" indent="0">
              <a:buNone/>
            </a:pPr>
            <a:r>
              <a:rPr lang="en-US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a)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триъгълник със страни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8cm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,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11cm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и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9,5cm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б)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правоъгълник с измерения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2,8cm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и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1,2cm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в)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равнобедрен триъгълник с основа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5,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KaTeX_Main"/>
              </a:rPr>
              <a:t>3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и бедро – с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1,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KaTeX_Main"/>
              </a:rPr>
              <a:t>7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cm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по-дълго от основата.</a:t>
            </a: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Решение </a:t>
            </a:r>
            <a:endParaRPr lang="en-US" sz="2000" dirty="0">
              <a:solidFill>
                <a:schemeClr val="tx1"/>
              </a:solidFill>
              <a:latin typeface="IBM Plex Sans" panose="020B0503050203000203" pitchFamily="34" charset="0"/>
            </a:endParaRP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а) </a:t>
            </a:r>
            <a:r>
              <a:rPr lang="en-US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P = 8+11+9.5 = 28.5cm.</a:t>
            </a: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б) </a:t>
            </a:r>
            <a:r>
              <a:rPr lang="en-US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P = </a:t>
            </a: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2,8+2,8+1,2+1,2 = </a:t>
            </a:r>
            <a:r>
              <a:rPr lang="en-US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8cm.</a:t>
            </a: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в) 5,3+1,7 =  7см – едното бедро, следователно </a:t>
            </a:r>
            <a:r>
              <a:rPr lang="en-US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P = </a:t>
            </a: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7+7+5,3 = 19,3 с</a:t>
            </a:r>
            <a:r>
              <a:rPr lang="en-US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m.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2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9B6F314-CFEF-3AB3-75C4-F63A22C7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3940"/>
            <a:ext cx="8596668" cy="1320800"/>
          </a:xfrm>
        </p:spPr>
        <p:txBody>
          <a:bodyPr/>
          <a:lstStyle/>
          <a:p>
            <a:r>
              <a:rPr lang="bg-BG" dirty="0"/>
              <a:t>Задачи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73373F8-3E61-92CB-2F55-62B2795B2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83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</a:rPr>
              <a:t>Зад3. 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На колко сантиметра е равна:</a:t>
            </a:r>
          </a:p>
          <a:p>
            <a:pPr marL="0" indent="0">
              <a:buNone/>
            </a:pPr>
            <a:r>
              <a:rPr lang="en-US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a)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обиколката на правилен седмоъгълник със страна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3,3m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б)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дължината на страната на правилен петоъгълник с периметър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32dm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в)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дължината на страната на правилен дванадесетоъгълник с периметър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KaTeX_Main"/>
              </a:rPr>
              <a:t>0,6m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?</a:t>
            </a:r>
            <a:endParaRPr lang="bg-BG" sz="2000" b="0" i="0" dirty="0">
              <a:solidFill>
                <a:schemeClr val="tx1"/>
              </a:solidFill>
              <a:effectLst/>
              <a:latin typeface="IBM Plex Sans" panose="020B0503050203000203" pitchFamily="34" charset="0"/>
            </a:endParaRPr>
          </a:p>
          <a:p>
            <a:pPr marL="0" indent="0">
              <a:buNone/>
            </a:pP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Периметърът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P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на правилен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n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-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ъгълник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със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страна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се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пресмята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 по 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формулата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ru-RU" sz="2000" b="0" i="1" dirty="0">
                <a:solidFill>
                  <a:schemeClr val="tx1"/>
                </a:solidFill>
                <a:effectLst/>
                <a:latin typeface="KaTeX_Math"/>
              </a:rPr>
              <a:t>P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KaTeX_Main"/>
              </a:rPr>
              <a:t>=</a:t>
            </a:r>
            <a:r>
              <a:rPr lang="ru-RU" sz="2000" b="0" i="1" dirty="0" err="1">
                <a:solidFill>
                  <a:schemeClr val="tx1"/>
                </a:solidFill>
                <a:effectLst/>
                <a:latin typeface="KaTeX_Math"/>
              </a:rPr>
              <a:t>n</a:t>
            </a:r>
            <a:r>
              <a:rPr lang="ru-RU" sz="2000" b="0" i="0" dirty="0" err="1">
                <a:solidFill>
                  <a:schemeClr val="tx1"/>
                </a:solidFill>
                <a:effectLst/>
                <a:latin typeface="KaTeX_Main"/>
              </a:rPr>
              <a:t>.</a:t>
            </a:r>
            <a:r>
              <a:rPr lang="ru-RU" sz="2000" b="0" i="1" dirty="0" err="1">
                <a:solidFill>
                  <a:schemeClr val="tx1"/>
                </a:solidFill>
                <a:effectLst/>
                <a:latin typeface="KaTeX_Math"/>
              </a:rPr>
              <a:t>b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KaTeX_Main"/>
              </a:rPr>
              <a:t>.</a:t>
            </a:r>
            <a:endParaRPr lang="bg-BG" sz="2000" b="0" i="0" dirty="0">
              <a:solidFill>
                <a:schemeClr val="tx1"/>
              </a:solidFill>
              <a:effectLst/>
              <a:latin typeface="KaTeX_Main"/>
            </a:endParaRP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IBM Plex Sans" panose="020B0503050203000203" pitchFamily="34" charset="0"/>
              </a:rPr>
              <a:t>Решение на а)</a:t>
            </a:r>
          </a:p>
          <a:p>
            <a:pPr marL="0" indent="0">
              <a:buNone/>
            </a:pP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В случаят 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n=7</a:t>
            </a:r>
            <a:r>
              <a:rPr lang="bg-BG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, следователно 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P= 7* 3.3 = 23.1 m</a:t>
            </a:r>
            <a:endParaRPr lang="bg-BG" sz="2000" b="0" i="0" dirty="0">
              <a:solidFill>
                <a:schemeClr val="tx1"/>
              </a:solidFill>
              <a:effectLst/>
              <a:latin typeface="IBM Plex Sans" panose="020B050305020300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2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9A34092-B2E8-D04C-299B-77097672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7B3FDB7-FAF1-E838-8783-6A72EC961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</a:rPr>
              <a:t>Зад. 4 </a:t>
            </a: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Колко са страните на правилен многоъгълник с обиколка 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KaTeX_Main"/>
              </a:rPr>
              <a:t>33,6cm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bg-BG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и страна 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KaTeX_Main"/>
              </a:rPr>
              <a:t>4,2cm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IBM Plex Sans" panose="020B0503050203000203" pitchFamily="34" charset="0"/>
              </a:rPr>
              <a:t>?</a:t>
            </a:r>
            <a:endParaRPr lang="bg-BG" sz="2000" b="1" i="0" dirty="0">
              <a:solidFill>
                <a:schemeClr val="tx1"/>
              </a:solidFill>
              <a:effectLst/>
              <a:latin typeface="IBM Plex Sans" panose="020B0503050203000203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IBM Plex Sans" panose="020B0503050203000203" pitchFamily="34" charset="0"/>
              </a:rPr>
              <a:t>P = n*b 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IBM Plex Sans" panose="020B0503050203000203" pitchFamily="34" charset="0"/>
              </a:rPr>
              <a:t>n= P/b = 33.6/4.2 =  8 cm.</a:t>
            </a:r>
          </a:p>
          <a:p>
            <a:pPr marL="0" indent="0">
              <a:buNone/>
            </a:pPr>
            <a:endParaRPr lang="en-US" b="1" dirty="0">
              <a:solidFill>
                <a:srgbClr val="4A4A4A"/>
              </a:solidFill>
              <a:latin typeface="IBM Plex Sans" panose="020B0503050203000203" pitchFamily="34" charset="0"/>
            </a:endParaRP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04826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Фасети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1841</TotalTime>
  <Words>673</Words>
  <Application>Microsoft Office PowerPoint</Application>
  <PresentationFormat>Широк екран</PresentationFormat>
  <Paragraphs>50</Paragraphs>
  <Slides>9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8" baseType="lpstr">
      <vt:lpstr>Arial</vt:lpstr>
      <vt:lpstr>Calibri</vt:lpstr>
      <vt:lpstr>IBM Plex Sans</vt:lpstr>
      <vt:lpstr>KaTeX_AMS</vt:lpstr>
      <vt:lpstr>KaTeX_Main</vt:lpstr>
      <vt:lpstr>KaTeX_Math</vt:lpstr>
      <vt:lpstr>Trebuchet MS</vt:lpstr>
      <vt:lpstr>Wingdings 3</vt:lpstr>
      <vt:lpstr>Фасети</vt:lpstr>
      <vt:lpstr>Многоъгълник. Правилен многоъгълник</vt:lpstr>
      <vt:lpstr>Многоъгълник - Определение</vt:lpstr>
      <vt:lpstr>Основни елементи</vt:lpstr>
      <vt:lpstr>Презентация на PowerPoint</vt:lpstr>
      <vt:lpstr>Презентация на PowerPoint</vt:lpstr>
      <vt:lpstr>Задачи</vt:lpstr>
      <vt:lpstr>Задачи</vt:lpstr>
      <vt:lpstr>Задачи</vt:lpstr>
      <vt:lpstr>Задачи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Многоъгълник. Правилен многоъгълник</dc:title>
  <dc:creator>djimidjimidjimi@gmail.com</dc:creator>
  <cp:lastModifiedBy>djimidjimidjimi@gmail.com</cp:lastModifiedBy>
  <cp:revision>12</cp:revision>
  <dcterms:created xsi:type="dcterms:W3CDTF">2022-05-19T15:21:49Z</dcterms:created>
  <dcterms:modified xsi:type="dcterms:W3CDTF">2022-05-21T10:09:13Z</dcterms:modified>
</cp:coreProperties>
</file>