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4" r:id="rId3"/>
    <p:sldId id="291" r:id="rId4"/>
    <p:sldId id="267" r:id="rId5"/>
    <p:sldId id="258" r:id="rId6"/>
    <p:sldId id="285" r:id="rId7"/>
    <p:sldId id="286" r:id="rId8"/>
    <p:sldId id="287" r:id="rId9"/>
    <p:sldId id="293" r:id="rId10"/>
    <p:sldId id="288" r:id="rId11"/>
    <p:sldId id="292" r:id="rId12"/>
    <p:sldId id="295" r:id="rId13"/>
    <p:sldId id="269" r:id="rId14"/>
    <p:sldId id="296" r:id="rId15"/>
    <p:sldId id="290" r:id="rId16"/>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A20"/>
    <a:srgbClr val="6AC248"/>
    <a:srgbClr val="FFE0DC"/>
    <a:srgbClr val="FF832E"/>
    <a:srgbClr val="3EA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074" autoAdjust="0"/>
  </p:normalViewPr>
  <p:slideViewPr>
    <p:cSldViewPr snapToGrid="0">
      <p:cViewPr varScale="1">
        <p:scale>
          <a:sx n="54" d="100"/>
          <a:sy n="54" d="100"/>
        </p:scale>
        <p:origin x="12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64830-013E-40C0-98EA-7A2E6FC733AD}" type="datetimeFigureOut">
              <a:rPr lang="bg-BG" smtClean="0"/>
              <a:t>15.12.2020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FE2F38-4CCC-42F1-89AF-E4DD4BF177A5}" type="slidenum">
              <a:rPr lang="bg-BG" smtClean="0"/>
              <a:t>‹#›</a:t>
            </a:fld>
            <a:endParaRPr lang="bg-BG"/>
          </a:p>
        </p:txBody>
      </p:sp>
    </p:spTree>
    <p:extLst>
      <p:ext uri="{BB962C8B-B14F-4D97-AF65-F5344CB8AC3E}">
        <p14:creationId xmlns:p14="http://schemas.microsoft.com/office/powerpoint/2010/main" val="6827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IO1-Methodological Learning </a:t>
            </a:r>
            <a:r>
              <a:rPr lang="en-US" sz="1200" kern="1200" dirty="0" err="1">
                <a:solidFill>
                  <a:schemeClr val="tx1"/>
                </a:solidFill>
                <a:effectLst/>
                <a:latin typeface="+mn-lt"/>
                <a:ea typeface="+mn-ea"/>
                <a:cs typeface="+mn-cs"/>
              </a:rPr>
              <a:t>Framewor</a:t>
            </a:r>
            <a:r>
              <a:rPr lang="bg-BG"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kbased</a:t>
            </a:r>
            <a:r>
              <a:rPr lang="en-US" sz="1200" kern="1200" dirty="0">
                <a:solidFill>
                  <a:schemeClr val="tx1"/>
                </a:solidFill>
                <a:effectLst/>
                <a:latin typeface="+mn-lt"/>
                <a:ea typeface="+mn-ea"/>
                <a:cs typeface="+mn-cs"/>
              </a:rPr>
              <a:t> on design thinking approaches for building programming skills among young people and promoting the uptake of computer science careers through positive attitudes and </a:t>
            </a:r>
            <a:r>
              <a:rPr lang="en-US" sz="1200" kern="1200" dirty="0" err="1">
                <a:solidFill>
                  <a:schemeClr val="tx1"/>
                </a:solidFill>
                <a:effectLst/>
                <a:latin typeface="+mn-lt"/>
                <a:ea typeface="+mn-ea"/>
                <a:cs typeface="+mn-cs"/>
              </a:rPr>
              <a:t>readinessfor</a:t>
            </a:r>
            <a:r>
              <a:rPr lang="en-US" sz="1200" kern="1200" dirty="0">
                <a:solidFill>
                  <a:schemeClr val="tx1"/>
                </a:solidFill>
                <a:effectLst/>
                <a:latin typeface="+mn-lt"/>
                <a:ea typeface="+mn-ea"/>
                <a:cs typeface="+mn-cs"/>
              </a:rPr>
              <a:t> entering the world of work. The proposed framework will </a:t>
            </a:r>
            <a:r>
              <a:rPr lang="en-US" sz="1200" kern="1200" dirty="0" err="1">
                <a:solidFill>
                  <a:schemeClr val="tx1"/>
                </a:solidFill>
                <a:effectLst/>
                <a:latin typeface="+mn-lt"/>
                <a:ea typeface="+mn-ea"/>
                <a:cs typeface="+mn-cs"/>
              </a:rPr>
              <a:t>challengethe</a:t>
            </a:r>
            <a:r>
              <a:rPr lang="en-US" sz="1200" kern="1200" dirty="0">
                <a:solidFill>
                  <a:schemeClr val="tx1"/>
                </a:solidFill>
                <a:effectLst/>
                <a:latin typeface="+mn-lt"/>
                <a:ea typeface="+mn-ea"/>
                <a:cs typeface="+mn-cs"/>
              </a:rPr>
              <a:t> learners to see the big picture before designing a detailed solution, encourage them to consider wider community interests, and to think entrepreneurially on how digital technologies can be used to address real-world </a:t>
            </a:r>
            <a:r>
              <a:rPr lang="en-US" sz="1200" kern="1200" dirty="0" err="1">
                <a:solidFill>
                  <a:schemeClr val="tx1"/>
                </a:solidFill>
                <a:effectLst/>
                <a:latin typeface="+mn-lt"/>
                <a:ea typeface="+mn-ea"/>
                <a:cs typeface="+mn-cs"/>
              </a:rPr>
              <a:t>problems.Responsible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partnerfor</a:t>
            </a:r>
            <a:r>
              <a:rPr lang="en-US" sz="1200" kern="1200" dirty="0">
                <a:solidFill>
                  <a:schemeClr val="tx1"/>
                </a:solidFill>
                <a:effectLst/>
                <a:latin typeface="+mn-lt"/>
                <a:ea typeface="+mn-ea"/>
                <a:cs typeface="+mn-cs"/>
              </a:rPr>
              <a:t> this output is University of Ljubljana.</a:t>
            </a:r>
            <a:endParaRPr lang="en-GB" dirty="0"/>
          </a:p>
        </p:txBody>
      </p:sp>
      <p:sp>
        <p:nvSpPr>
          <p:cNvPr id="4" name="Slide Number Placeholder 3"/>
          <p:cNvSpPr>
            <a:spLocks noGrp="1"/>
          </p:cNvSpPr>
          <p:nvPr>
            <p:ph type="sldNum" sz="quarter" idx="10"/>
          </p:nvPr>
        </p:nvSpPr>
        <p:spPr/>
        <p:txBody>
          <a:bodyPr/>
          <a:lstStyle/>
          <a:p>
            <a:fld id="{C5FE2F38-4CCC-42F1-89AF-E4DD4BF177A5}" type="slidenum">
              <a:rPr lang="bg-BG" smtClean="0"/>
              <a:t>7</a:t>
            </a:fld>
            <a:endParaRPr lang="bg-BG"/>
          </a:p>
        </p:txBody>
      </p:sp>
    </p:spTree>
    <p:extLst>
      <p:ext uri="{BB962C8B-B14F-4D97-AF65-F5344CB8AC3E}">
        <p14:creationId xmlns:p14="http://schemas.microsoft.com/office/powerpoint/2010/main" val="93157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IO2-Promoting the Development of Programming Skills among Girls through Serious Games</a:t>
            </a:r>
            <a:r>
              <a:rPr lang="bg-BG"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primary</a:t>
            </a:r>
            <a:r>
              <a:rPr lang="bg-BG"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secondary education. The approach will encourage participation in programming activities through a "low entry high ceiling approach" that has low knowledge requirements in the beginning while not limiting problem-solving challenges for more advanced learners. Learners will also </a:t>
            </a:r>
            <a:r>
              <a:rPr lang="en-US" sz="1200" kern="1200" dirty="0" err="1">
                <a:solidFill>
                  <a:schemeClr val="tx1"/>
                </a:solidFill>
                <a:effectLst/>
                <a:latin typeface="+mn-lt"/>
                <a:ea typeface="+mn-ea"/>
                <a:cs typeface="+mn-cs"/>
              </a:rPr>
              <a:t>beencouraged</a:t>
            </a:r>
            <a:r>
              <a:rPr lang="en-US" sz="1200" kern="1200" dirty="0">
                <a:solidFill>
                  <a:schemeClr val="tx1"/>
                </a:solidFill>
                <a:effectLst/>
                <a:latin typeface="+mn-lt"/>
                <a:ea typeface="+mn-ea"/>
                <a:cs typeface="+mn-cs"/>
              </a:rPr>
              <a:t> to finish partially completed solutions by building blocks of </a:t>
            </a:r>
            <a:r>
              <a:rPr lang="en-US" sz="1200" kern="1200" dirty="0" err="1">
                <a:solidFill>
                  <a:schemeClr val="tx1"/>
                </a:solidFill>
                <a:effectLst/>
                <a:latin typeface="+mn-lt"/>
                <a:ea typeface="+mn-ea"/>
                <a:cs typeface="+mn-cs"/>
              </a:rPr>
              <a:t>code.University</a:t>
            </a:r>
            <a:r>
              <a:rPr lang="en-US" sz="1200" kern="1200" dirty="0">
                <a:solidFill>
                  <a:schemeClr val="tx1"/>
                </a:solidFill>
                <a:effectLst/>
                <a:latin typeface="+mn-lt"/>
                <a:ea typeface="+mn-ea"/>
                <a:cs typeface="+mn-cs"/>
              </a:rPr>
              <a:t> of Thessaly </a:t>
            </a:r>
            <a:r>
              <a:rPr lang="en-US" sz="1200" kern="1200" dirty="0" err="1">
                <a:solidFill>
                  <a:schemeClr val="tx1"/>
                </a:solidFill>
                <a:effectLst/>
                <a:latin typeface="+mn-lt"/>
                <a:ea typeface="+mn-ea"/>
                <a:cs typeface="+mn-cs"/>
              </a:rPr>
              <a:t>isresponsible</a:t>
            </a:r>
            <a:r>
              <a:rPr lang="en-US" sz="1200" kern="1200" dirty="0">
                <a:solidFill>
                  <a:schemeClr val="tx1"/>
                </a:solidFill>
                <a:effectLst/>
                <a:latin typeface="+mn-lt"/>
                <a:ea typeface="+mn-ea"/>
                <a:cs typeface="+mn-cs"/>
              </a:rPr>
              <a:t> for this output. </a:t>
            </a:r>
            <a:endParaRPr lang="en-GB" dirty="0"/>
          </a:p>
        </p:txBody>
      </p:sp>
      <p:sp>
        <p:nvSpPr>
          <p:cNvPr id="4" name="Slide Number Placeholder 3"/>
          <p:cNvSpPr>
            <a:spLocks noGrp="1"/>
          </p:cNvSpPr>
          <p:nvPr>
            <p:ph type="sldNum" sz="quarter" idx="10"/>
          </p:nvPr>
        </p:nvSpPr>
        <p:spPr/>
        <p:txBody>
          <a:bodyPr/>
          <a:lstStyle/>
          <a:p>
            <a:fld id="{C5FE2F38-4CCC-42F1-89AF-E4DD4BF177A5}" type="slidenum">
              <a:rPr lang="bg-BG" smtClean="0"/>
              <a:t>8</a:t>
            </a:fld>
            <a:endParaRPr lang="bg-BG"/>
          </a:p>
        </p:txBody>
      </p:sp>
    </p:spTree>
    <p:extLst>
      <p:ext uri="{BB962C8B-B14F-4D97-AF65-F5344CB8AC3E}">
        <p14:creationId xmlns:p14="http://schemas.microsoft.com/office/powerpoint/2010/main" val="93157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IO2-Promoting the Development of Programming Skills among Girls through Serious Games</a:t>
            </a:r>
            <a:r>
              <a:rPr lang="bg-BG"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primary</a:t>
            </a:r>
            <a:r>
              <a:rPr lang="bg-BG"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secondary education. The approach will encourage participation in programming activities through a "low entry high ceiling approach" that has low knowledge requirements in the beginning while not limiting problem-solving challenges for more advanced learners. Learners will also </a:t>
            </a:r>
            <a:r>
              <a:rPr lang="en-US" sz="1200" kern="1200" dirty="0" err="1">
                <a:solidFill>
                  <a:schemeClr val="tx1"/>
                </a:solidFill>
                <a:effectLst/>
                <a:latin typeface="+mn-lt"/>
                <a:ea typeface="+mn-ea"/>
                <a:cs typeface="+mn-cs"/>
              </a:rPr>
              <a:t>beencouraged</a:t>
            </a:r>
            <a:r>
              <a:rPr lang="en-US" sz="1200" kern="1200" dirty="0">
                <a:solidFill>
                  <a:schemeClr val="tx1"/>
                </a:solidFill>
                <a:effectLst/>
                <a:latin typeface="+mn-lt"/>
                <a:ea typeface="+mn-ea"/>
                <a:cs typeface="+mn-cs"/>
              </a:rPr>
              <a:t> to finish partially completed solutions by building blocks of </a:t>
            </a:r>
            <a:r>
              <a:rPr lang="en-US" sz="1200" kern="1200" dirty="0" err="1">
                <a:solidFill>
                  <a:schemeClr val="tx1"/>
                </a:solidFill>
                <a:effectLst/>
                <a:latin typeface="+mn-lt"/>
                <a:ea typeface="+mn-ea"/>
                <a:cs typeface="+mn-cs"/>
              </a:rPr>
              <a:t>code.University</a:t>
            </a:r>
            <a:r>
              <a:rPr lang="en-US" sz="1200" kern="1200" dirty="0">
                <a:solidFill>
                  <a:schemeClr val="tx1"/>
                </a:solidFill>
                <a:effectLst/>
                <a:latin typeface="+mn-lt"/>
                <a:ea typeface="+mn-ea"/>
                <a:cs typeface="+mn-cs"/>
              </a:rPr>
              <a:t> of Thessaly </a:t>
            </a:r>
            <a:r>
              <a:rPr lang="en-US" sz="1200" kern="1200" dirty="0" err="1">
                <a:solidFill>
                  <a:schemeClr val="tx1"/>
                </a:solidFill>
                <a:effectLst/>
                <a:latin typeface="+mn-lt"/>
                <a:ea typeface="+mn-ea"/>
                <a:cs typeface="+mn-cs"/>
              </a:rPr>
              <a:t>isresponsible</a:t>
            </a:r>
            <a:r>
              <a:rPr lang="en-US" sz="1200" kern="1200" dirty="0">
                <a:solidFill>
                  <a:schemeClr val="tx1"/>
                </a:solidFill>
                <a:effectLst/>
                <a:latin typeface="+mn-lt"/>
                <a:ea typeface="+mn-ea"/>
                <a:cs typeface="+mn-cs"/>
              </a:rPr>
              <a:t> for this output. </a:t>
            </a:r>
            <a:endParaRPr lang="en-GB" dirty="0"/>
          </a:p>
        </p:txBody>
      </p:sp>
      <p:sp>
        <p:nvSpPr>
          <p:cNvPr id="4" name="Slide Number Placeholder 3"/>
          <p:cNvSpPr>
            <a:spLocks noGrp="1"/>
          </p:cNvSpPr>
          <p:nvPr>
            <p:ph type="sldNum" sz="quarter" idx="10"/>
          </p:nvPr>
        </p:nvSpPr>
        <p:spPr/>
        <p:txBody>
          <a:bodyPr/>
          <a:lstStyle/>
          <a:p>
            <a:fld id="{C5FE2F38-4CCC-42F1-89AF-E4DD4BF177A5}" type="slidenum">
              <a:rPr lang="bg-BG" smtClean="0"/>
              <a:t>9</a:t>
            </a:fld>
            <a:endParaRPr lang="bg-BG"/>
          </a:p>
        </p:txBody>
      </p:sp>
    </p:spTree>
    <p:extLst>
      <p:ext uri="{BB962C8B-B14F-4D97-AF65-F5344CB8AC3E}">
        <p14:creationId xmlns:p14="http://schemas.microsoft.com/office/powerpoint/2010/main" val="361768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IO3-Instructional Support Content to facilitate the integration of the proposed design thinking methodologies and the serious game approach into existing school practices, thus enriching learning for the benefit of the ultimate end-users, learners and teachers. It will include best practice videos </a:t>
            </a:r>
            <a:r>
              <a:rPr lang="en-US" sz="1200" kern="1200" dirty="0" err="1">
                <a:solidFill>
                  <a:schemeClr val="tx1"/>
                </a:solidFill>
                <a:effectLst/>
                <a:latin typeface="+mn-lt"/>
                <a:ea typeface="+mn-ea"/>
                <a:cs typeface="+mn-cs"/>
              </a:rPr>
              <a:t>anda</a:t>
            </a:r>
            <a:r>
              <a:rPr lang="en-US" sz="1200" kern="1200" dirty="0">
                <a:solidFill>
                  <a:schemeClr val="tx1"/>
                </a:solidFill>
                <a:effectLst/>
                <a:latin typeface="+mn-lt"/>
                <a:ea typeface="+mn-ea"/>
                <a:cs typeface="+mn-cs"/>
              </a:rPr>
              <a:t> user guide on the proposed programming skill development approach, </a:t>
            </a:r>
            <a:r>
              <a:rPr lang="en-US" sz="1200" kern="1200" dirty="0" err="1">
                <a:solidFill>
                  <a:schemeClr val="tx1"/>
                </a:solidFill>
                <a:effectLst/>
                <a:latin typeface="+mn-lt"/>
                <a:ea typeface="+mn-ea"/>
                <a:cs typeface="+mn-cs"/>
              </a:rPr>
              <a:t>whichwillact</a:t>
            </a:r>
            <a:r>
              <a:rPr lang="en-US" sz="1200" kern="1200" dirty="0">
                <a:solidFill>
                  <a:schemeClr val="tx1"/>
                </a:solidFill>
                <a:effectLst/>
                <a:latin typeface="+mn-lt"/>
                <a:ea typeface="+mn-ea"/>
                <a:cs typeface="+mn-cs"/>
              </a:rPr>
              <a:t> as a reference on its use. The guide will be available in all languages represented in the </a:t>
            </a:r>
            <a:r>
              <a:rPr lang="en-US" sz="1200" kern="1200" dirty="0" err="1">
                <a:solidFill>
                  <a:schemeClr val="tx1"/>
                </a:solidFill>
                <a:effectLst/>
                <a:latin typeface="+mn-lt"/>
                <a:ea typeface="+mn-ea"/>
                <a:cs typeface="+mn-cs"/>
              </a:rPr>
              <a:t>consortium,as</a:t>
            </a:r>
            <a:r>
              <a:rPr lang="en-US" sz="1200" kern="1200" dirty="0">
                <a:solidFill>
                  <a:schemeClr val="tx1"/>
                </a:solidFill>
                <a:effectLst/>
                <a:latin typeface="+mn-lt"/>
                <a:ea typeface="+mn-ea"/>
                <a:cs typeface="+mn-cs"/>
              </a:rPr>
              <a:t> well as in </a:t>
            </a:r>
            <a:r>
              <a:rPr lang="en-US" sz="1200" kern="1200" dirty="0" err="1">
                <a:solidFill>
                  <a:schemeClr val="tx1"/>
                </a:solidFill>
                <a:effectLst/>
                <a:latin typeface="+mn-lt"/>
                <a:ea typeface="+mn-ea"/>
                <a:cs typeface="+mn-cs"/>
              </a:rPr>
              <a:t>English.Responsible</a:t>
            </a:r>
            <a:r>
              <a:rPr lang="en-US" sz="1200" kern="1200" dirty="0">
                <a:solidFill>
                  <a:schemeClr val="tx1"/>
                </a:solidFill>
                <a:effectLst/>
                <a:latin typeface="+mn-lt"/>
                <a:ea typeface="+mn-ea"/>
                <a:cs typeface="+mn-cs"/>
              </a:rPr>
              <a:t> partner </a:t>
            </a:r>
            <a:r>
              <a:rPr lang="en-US" sz="1200" kern="1200" dirty="0" err="1">
                <a:solidFill>
                  <a:schemeClr val="tx1"/>
                </a:solidFill>
                <a:effectLst/>
                <a:latin typeface="+mn-lt"/>
                <a:ea typeface="+mn-ea"/>
                <a:cs typeface="+mn-cs"/>
              </a:rPr>
              <a:t>isSouth</a:t>
            </a:r>
            <a:r>
              <a:rPr lang="en-US" sz="1200" kern="1200" dirty="0">
                <a:solidFill>
                  <a:schemeClr val="tx1"/>
                </a:solidFill>
                <a:effectLst/>
                <a:latin typeface="+mn-lt"/>
                <a:ea typeface="+mn-ea"/>
                <a:cs typeface="+mn-cs"/>
              </a:rPr>
              <a:t>-West University</a:t>
            </a:r>
            <a:endParaRPr lang="en-GB" dirty="0"/>
          </a:p>
        </p:txBody>
      </p:sp>
      <p:sp>
        <p:nvSpPr>
          <p:cNvPr id="4" name="Slide Number Placeholder 3"/>
          <p:cNvSpPr>
            <a:spLocks noGrp="1"/>
          </p:cNvSpPr>
          <p:nvPr>
            <p:ph type="sldNum" sz="quarter" idx="10"/>
          </p:nvPr>
        </p:nvSpPr>
        <p:spPr/>
        <p:txBody>
          <a:bodyPr/>
          <a:lstStyle/>
          <a:p>
            <a:fld id="{C5FE2F38-4CCC-42F1-89AF-E4DD4BF177A5}" type="slidenum">
              <a:rPr lang="bg-BG" smtClean="0"/>
              <a:t>10</a:t>
            </a:fld>
            <a:endParaRPr lang="bg-BG"/>
          </a:p>
        </p:txBody>
      </p:sp>
    </p:spTree>
    <p:extLst>
      <p:ext uri="{BB962C8B-B14F-4D97-AF65-F5344CB8AC3E}">
        <p14:creationId xmlns:p14="http://schemas.microsoft.com/office/powerpoint/2010/main" val="93157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IO3-Instructional Support Content to facilitate the integration of the proposed design thinking methodologies and the serious game approach into existing school practices, thus enriching learning for the benefit of the ultimate end-users, learners and teachers. It will include best practice videos </a:t>
            </a:r>
            <a:r>
              <a:rPr lang="en-US" sz="1200" kern="1200" dirty="0" err="1">
                <a:solidFill>
                  <a:schemeClr val="tx1"/>
                </a:solidFill>
                <a:effectLst/>
                <a:latin typeface="+mn-lt"/>
                <a:ea typeface="+mn-ea"/>
                <a:cs typeface="+mn-cs"/>
              </a:rPr>
              <a:t>anda</a:t>
            </a:r>
            <a:r>
              <a:rPr lang="en-US" sz="1200" kern="1200" dirty="0">
                <a:solidFill>
                  <a:schemeClr val="tx1"/>
                </a:solidFill>
                <a:effectLst/>
                <a:latin typeface="+mn-lt"/>
                <a:ea typeface="+mn-ea"/>
                <a:cs typeface="+mn-cs"/>
              </a:rPr>
              <a:t> user guide on the proposed programming skill development approach, </a:t>
            </a:r>
            <a:r>
              <a:rPr lang="en-US" sz="1200" kern="1200" dirty="0" err="1">
                <a:solidFill>
                  <a:schemeClr val="tx1"/>
                </a:solidFill>
                <a:effectLst/>
                <a:latin typeface="+mn-lt"/>
                <a:ea typeface="+mn-ea"/>
                <a:cs typeface="+mn-cs"/>
              </a:rPr>
              <a:t>whichwillact</a:t>
            </a:r>
            <a:r>
              <a:rPr lang="en-US" sz="1200" kern="1200" dirty="0">
                <a:solidFill>
                  <a:schemeClr val="tx1"/>
                </a:solidFill>
                <a:effectLst/>
                <a:latin typeface="+mn-lt"/>
                <a:ea typeface="+mn-ea"/>
                <a:cs typeface="+mn-cs"/>
              </a:rPr>
              <a:t> as a reference on its use. The guide will be available in all languages represented in the </a:t>
            </a:r>
            <a:r>
              <a:rPr lang="en-US" sz="1200" kern="1200" dirty="0" err="1">
                <a:solidFill>
                  <a:schemeClr val="tx1"/>
                </a:solidFill>
                <a:effectLst/>
                <a:latin typeface="+mn-lt"/>
                <a:ea typeface="+mn-ea"/>
                <a:cs typeface="+mn-cs"/>
              </a:rPr>
              <a:t>consortium,as</a:t>
            </a:r>
            <a:r>
              <a:rPr lang="en-US" sz="1200" kern="1200" dirty="0">
                <a:solidFill>
                  <a:schemeClr val="tx1"/>
                </a:solidFill>
                <a:effectLst/>
                <a:latin typeface="+mn-lt"/>
                <a:ea typeface="+mn-ea"/>
                <a:cs typeface="+mn-cs"/>
              </a:rPr>
              <a:t> well as in </a:t>
            </a:r>
            <a:r>
              <a:rPr lang="en-US" sz="1200" kern="1200" dirty="0" err="1">
                <a:solidFill>
                  <a:schemeClr val="tx1"/>
                </a:solidFill>
                <a:effectLst/>
                <a:latin typeface="+mn-lt"/>
                <a:ea typeface="+mn-ea"/>
                <a:cs typeface="+mn-cs"/>
              </a:rPr>
              <a:t>English.Responsible</a:t>
            </a:r>
            <a:r>
              <a:rPr lang="en-US" sz="1200" kern="1200" dirty="0">
                <a:solidFill>
                  <a:schemeClr val="tx1"/>
                </a:solidFill>
                <a:effectLst/>
                <a:latin typeface="+mn-lt"/>
                <a:ea typeface="+mn-ea"/>
                <a:cs typeface="+mn-cs"/>
              </a:rPr>
              <a:t> partner </a:t>
            </a:r>
            <a:r>
              <a:rPr lang="en-US" sz="1200" kern="1200" dirty="0" err="1">
                <a:solidFill>
                  <a:schemeClr val="tx1"/>
                </a:solidFill>
                <a:effectLst/>
                <a:latin typeface="+mn-lt"/>
                <a:ea typeface="+mn-ea"/>
                <a:cs typeface="+mn-cs"/>
              </a:rPr>
              <a:t>isSouth</a:t>
            </a:r>
            <a:r>
              <a:rPr lang="en-US" sz="1200" kern="1200" dirty="0">
                <a:solidFill>
                  <a:schemeClr val="tx1"/>
                </a:solidFill>
                <a:effectLst/>
                <a:latin typeface="+mn-lt"/>
                <a:ea typeface="+mn-ea"/>
                <a:cs typeface="+mn-cs"/>
              </a:rPr>
              <a:t>-West University</a:t>
            </a:r>
            <a:endParaRPr lang="en-GB" dirty="0"/>
          </a:p>
        </p:txBody>
      </p:sp>
      <p:sp>
        <p:nvSpPr>
          <p:cNvPr id="4" name="Slide Number Placeholder 3"/>
          <p:cNvSpPr>
            <a:spLocks noGrp="1"/>
          </p:cNvSpPr>
          <p:nvPr>
            <p:ph type="sldNum" sz="quarter" idx="10"/>
          </p:nvPr>
        </p:nvSpPr>
        <p:spPr/>
        <p:txBody>
          <a:bodyPr/>
          <a:lstStyle/>
          <a:p>
            <a:fld id="{C5FE2F38-4CCC-42F1-89AF-E4DD4BF177A5}" type="slidenum">
              <a:rPr lang="bg-BG" smtClean="0"/>
              <a:t>11</a:t>
            </a:fld>
            <a:endParaRPr lang="bg-BG"/>
          </a:p>
        </p:txBody>
      </p:sp>
    </p:spTree>
    <p:extLst>
      <p:ext uri="{BB962C8B-B14F-4D97-AF65-F5344CB8AC3E}">
        <p14:creationId xmlns:p14="http://schemas.microsoft.com/office/powerpoint/2010/main" val="416066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IO3-Instructional Support Content to facilitate the integration of the proposed design thinking methodologies and the serious game approach into existing school practices, thus enriching learning for the benefit of the ultimate end-users, learners and teachers. It will include best practice videos </a:t>
            </a:r>
            <a:r>
              <a:rPr lang="en-US" sz="1200" kern="1200" dirty="0" err="1">
                <a:solidFill>
                  <a:schemeClr val="tx1"/>
                </a:solidFill>
                <a:effectLst/>
                <a:latin typeface="+mn-lt"/>
                <a:ea typeface="+mn-ea"/>
                <a:cs typeface="+mn-cs"/>
              </a:rPr>
              <a:t>anda</a:t>
            </a:r>
            <a:r>
              <a:rPr lang="en-US" sz="1200" kern="1200" dirty="0">
                <a:solidFill>
                  <a:schemeClr val="tx1"/>
                </a:solidFill>
                <a:effectLst/>
                <a:latin typeface="+mn-lt"/>
                <a:ea typeface="+mn-ea"/>
                <a:cs typeface="+mn-cs"/>
              </a:rPr>
              <a:t> user guide on the proposed programming skill development approach, </a:t>
            </a:r>
            <a:r>
              <a:rPr lang="en-US" sz="1200" kern="1200" dirty="0" err="1">
                <a:solidFill>
                  <a:schemeClr val="tx1"/>
                </a:solidFill>
                <a:effectLst/>
                <a:latin typeface="+mn-lt"/>
                <a:ea typeface="+mn-ea"/>
                <a:cs typeface="+mn-cs"/>
              </a:rPr>
              <a:t>whichwillact</a:t>
            </a:r>
            <a:r>
              <a:rPr lang="en-US" sz="1200" kern="1200" dirty="0">
                <a:solidFill>
                  <a:schemeClr val="tx1"/>
                </a:solidFill>
                <a:effectLst/>
                <a:latin typeface="+mn-lt"/>
                <a:ea typeface="+mn-ea"/>
                <a:cs typeface="+mn-cs"/>
              </a:rPr>
              <a:t> as a reference on its use. The guide will be available in all languages represented in the </a:t>
            </a:r>
            <a:r>
              <a:rPr lang="en-US" sz="1200" kern="1200" dirty="0" err="1">
                <a:solidFill>
                  <a:schemeClr val="tx1"/>
                </a:solidFill>
                <a:effectLst/>
                <a:latin typeface="+mn-lt"/>
                <a:ea typeface="+mn-ea"/>
                <a:cs typeface="+mn-cs"/>
              </a:rPr>
              <a:t>consortium,as</a:t>
            </a:r>
            <a:r>
              <a:rPr lang="en-US" sz="1200" kern="1200" dirty="0">
                <a:solidFill>
                  <a:schemeClr val="tx1"/>
                </a:solidFill>
                <a:effectLst/>
                <a:latin typeface="+mn-lt"/>
                <a:ea typeface="+mn-ea"/>
                <a:cs typeface="+mn-cs"/>
              </a:rPr>
              <a:t> well as in </a:t>
            </a:r>
            <a:r>
              <a:rPr lang="en-US" sz="1200" kern="1200" dirty="0" err="1">
                <a:solidFill>
                  <a:schemeClr val="tx1"/>
                </a:solidFill>
                <a:effectLst/>
                <a:latin typeface="+mn-lt"/>
                <a:ea typeface="+mn-ea"/>
                <a:cs typeface="+mn-cs"/>
              </a:rPr>
              <a:t>English.Responsible</a:t>
            </a:r>
            <a:r>
              <a:rPr lang="en-US" sz="1200" kern="1200" dirty="0">
                <a:solidFill>
                  <a:schemeClr val="tx1"/>
                </a:solidFill>
                <a:effectLst/>
                <a:latin typeface="+mn-lt"/>
                <a:ea typeface="+mn-ea"/>
                <a:cs typeface="+mn-cs"/>
              </a:rPr>
              <a:t> partner </a:t>
            </a:r>
            <a:r>
              <a:rPr lang="en-US" sz="1200" kern="1200" dirty="0" err="1">
                <a:solidFill>
                  <a:schemeClr val="tx1"/>
                </a:solidFill>
                <a:effectLst/>
                <a:latin typeface="+mn-lt"/>
                <a:ea typeface="+mn-ea"/>
                <a:cs typeface="+mn-cs"/>
              </a:rPr>
              <a:t>isSouth</a:t>
            </a:r>
            <a:r>
              <a:rPr lang="en-US" sz="1200" kern="1200" dirty="0">
                <a:solidFill>
                  <a:schemeClr val="tx1"/>
                </a:solidFill>
                <a:effectLst/>
                <a:latin typeface="+mn-lt"/>
                <a:ea typeface="+mn-ea"/>
                <a:cs typeface="+mn-cs"/>
              </a:rPr>
              <a:t>-West University</a:t>
            </a:r>
            <a:endParaRPr lang="en-GB" dirty="0"/>
          </a:p>
        </p:txBody>
      </p:sp>
      <p:sp>
        <p:nvSpPr>
          <p:cNvPr id="4" name="Slide Number Placeholder 3"/>
          <p:cNvSpPr>
            <a:spLocks noGrp="1"/>
          </p:cNvSpPr>
          <p:nvPr>
            <p:ph type="sldNum" sz="quarter" idx="10"/>
          </p:nvPr>
        </p:nvSpPr>
        <p:spPr/>
        <p:txBody>
          <a:bodyPr/>
          <a:lstStyle/>
          <a:p>
            <a:fld id="{C5FE2F38-4CCC-42F1-89AF-E4DD4BF177A5}" type="slidenum">
              <a:rPr lang="bg-BG" smtClean="0"/>
              <a:t>12</a:t>
            </a:fld>
            <a:endParaRPr lang="bg-BG"/>
          </a:p>
        </p:txBody>
      </p:sp>
    </p:spTree>
    <p:extLst>
      <p:ext uri="{BB962C8B-B14F-4D97-AF65-F5344CB8AC3E}">
        <p14:creationId xmlns:p14="http://schemas.microsoft.com/office/powerpoint/2010/main" val="120494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FF9F-B719-4F40-BB69-7C860025BF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364769C7-8140-4370-997F-8BB5D5169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841A7A12-D2FA-4BCE-99B9-4AB960AC8DE8}"/>
              </a:ext>
            </a:extLst>
          </p:cNvPr>
          <p:cNvSpPr>
            <a:spLocks noGrp="1"/>
          </p:cNvSpPr>
          <p:nvPr>
            <p:ph type="dt" sz="half" idx="10"/>
          </p:nvPr>
        </p:nvSpPr>
        <p:spPr/>
        <p:txBody>
          <a:bodyPr/>
          <a:lstStyle/>
          <a:p>
            <a:fld id="{FA878387-3570-4B72-B63C-C351118EE970}" type="datetime1">
              <a:rPr lang="bg-BG" smtClean="0"/>
              <a:t>15.12.2020 г.</a:t>
            </a:fld>
            <a:endParaRPr lang="bg-BG"/>
          </a:p>
        </p:txBody>
      </p:sp>
      <p:sp>
        <p:nvSpPr>
          <p:cNvPr id="5" name="Footer Placeholder 4">
            <a:extLst>
              <a:ext uri="{FF2B5EF4-FFF2-40B4-BE49-F238E27FC236}">
                <a16:creationId xmlns:a16="http://schemas.microsoft.com/office/drawing/2014/main" id="{45C44F86-8610-4122-8174-40818DA1C91A}"/>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6" name="Slide Number Placeholder 5">
            <a:extLst>
              <a:ext uri="{FF2B5EF4-FFF2-40B4-BE49-F238E27FC236}">
                <a16:creationId xmlns:a16="http://schemas.microsoft.com/office/drawing/2014/main" id="{5BB89E47-BA9B-4ADD-8459-083DE23F3A42}"/>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29190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E3A4-E4C3-497D-BD64-31B7259D9694}"/>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1597CBC7-2AB6-4BF1-A213-9A6D52303F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EAE3F87B-09F9-408A-8636-2285047461B7}"/>
              </a:ext>
            </a:extLst>
          </p:cNvPr>
          <p:cNvSpPr>
            <a:spLocks noGrp="1"/>
          </p:cNvSpPr>
          <p:nvPr>
            <p:ph type="dt" sz="half" idx="10"/>
          </p:nvPr>
        </p:nvSpPr>
        <p:spPr/>
        <p:txBody>
          <a:bodyPr/>
          <a:lstStyle/>
          <a:p>
            <a:fld id="{9B4CADA1-5DEB-4086-8807-1E60A9E1C406}" type="datetime1">
              <a:rPr lang="bg-BG" smtClean="0"/>
              <a:t>15.12.2020 г.</a:t>
            </a:fld>
            <a:endParaRPr lang="bg-BG"/>
          </a:p>
        </p:txBody>
      </p:sp>
      <p:sp>
        <p:nvSpPr>
          <p:cNvPr id="5" name="Footer Placeholder 4">
            <a:extLst>
              <a:ext uri="{FF2B5EF4-FFF2-40B4-BE49-F238E27FC236}">
                <a16:creationId xmlns:a16="http://schemas.microsoft.com/office/drawing/2014/main" id="{2A30DADD-52A8-42C0-AF7A-359DB0B578F0}"/>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6" name="Slide Number Placeholder 5">
            <a:extLst>
              <a:ext uri="{FF2B5EF4-FFF2-40B4-BE49-F238E27FC236}">
                <a16:creationId xmlns:a16="http://schemas.microsoft.com/office/drawing/2014/main" id="{8183F55F-6C26-4BE7-89DE-EEA6AF46BF78}"/>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197157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1D688-D46F-4772-938B-F9A9764295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EE704021-AA7F-4943-A09B-80F1AFE9E8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99840490-C26D-48BC-9636-ACE34E45F5E7}"/>
              </a:ext>
            </a:extLst>
          </p:cNvPr>
          <p:cNvSpPr>
            <a:spLocks noGrp="1"/>
          </p:cNvSpPr>
          <p:nvPr>
            <p:ph type="dt" sz="half" idx="10"/>
          </p:nvPr>
        </p:nvSpPr>
        <p:spPr/>
        <p:txBody>
          <a:bodyPr/>
          <a:lstStyle/>
          <a:p>
            <a:fld id="{54CB743C-A5C2-4F07-A13E-B144A5CBD706}" type="datetime1">
              <a:rPr lang="bg-BG" smtClean="0"/>
              <a:t>15.12.2020 г.</a:t>
            </a:fld>
            <a:endParaRPr lang="bg-BG"/>
          </a:p>
        </p:txBody>
      </p:sp>
      <p:sp>
        <p:nvSpPr>
          <p:cNvPr id="5" name="Footer Placeholder 4">
            <a:extLst>
              <a:ext uri="{FF2B5EF4-FFF2-40B4-BE49-F238E27FC236}">
                <a16:creationId xmlns:a16="http://schemas.microsoft.com/office/drawing/2014/main" id="{E598BF6C-273F-4631-86CD-D48AB376FEFF}"/>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6" name="Slide Number Placeholder 5">
            <a:extLst>
              <a:ext uri="{FF2B5EF4-FFF2-40B4-BE49-F238E27FC236}">
                <a16:creationId xmlns:a16="http://schemas.microsoft.com/office/drawing/2014/main" id="{81CA4264-5F70-480D-9644-B15E372D92D0}"/>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365536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D2A0-8ABD-4CDF-B6BD-41705769F53C}"/>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B9918D77-B57F-4494-A810-66710D600302}"/>
              </a:ext>
            </a:extLst>
          </p:cNvPr>
          <p:cNvSpPr>
            <a:spLocks noGrp="1"/>
          </p:cNvSpPr>
          <p:nvPr>
            <p:ph idx="1"/>
          </p:nvPr>
        </p:nvSpPr>
        <p:spPr/>
        <p:txBody>
          <a:bodyPr/>
          <a:lstStyle>
            <a:lvl1pPr>
              <a:buClr>
                <a:srgbClr val="6AC248"/>
              </a:buClr>
              <a:buSzPct val="110000"/>
              <a:defRPr/>
            </a:lvl1pPr>
            <a:lvl2pPr marL="685800" indent="-228600">
              <a:buClr>
                <a:srgbClr val="FF3A20"/>
              </a:buClr>
              <a:buFont typeface="Wingdings" panose="05000000000000000000" pitchFamily="2" charset="2"/>
              <a:buChar char="ü"/>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bg-BG" dirty="0"/>
          </a:p>
        </p:txBody>
      </p:sp>
      <p:sp>
        <p:nvSpPr>
          <p:cNvPr id="4" name="Date Placeholder 3">
            <a:extLst>
              <a:ext uri="{FF2B5EF4-FFF2-40B4-BE49-F238E27FC236}">
                <a16:creationId xmlns:a16="http://schemas.microsoft.com/office/drawing/2014/main" id="{CBCD3F42-948D-4F1C-A34F-19A37129AB31}"/>
              </a:ext>
            </a:extLst>
          </p:cNvPr>
          <p:cNvSpPr>
            <a:spLocks noGrp="1"/>
          </p:cNvSpPr>
          <p:nvPr>
            <p:ph type="dt" sz="half" idx="10"/>
          </p:nvPr>
        </p:nvSpPr>
        <p:spPr/>
        <p:txBody>
          <a:bodyPr/>
          <a:lstStyle/>
          <a:p>
            <a:fld id="{A93DE407-53F8-4482-8D6E-95124B67A6D7}" type="datetime1">
              <a:rPr lang="bg-BG" smtClean="0"/>
              <a:t>15.12.2020 г.</a:t>
            </a:fld>
            <a:endParaRPr lang="bg-BG"/>
          </a:p>
        </p:txBody>
      </p:sp>
      <p:sp>
        <p:nvSpPr>
          <p:cNvPr id="5" name="Footer Placeholder 4">
            <a:extLst>
              <a:ext uri="{FF2B5EF4-FFF2-40B4-BE49-F238E27FC236}">
                <a16:creationId xmlns:a16="http://schemas.microsoft.com/office/drawing/2014/main" id="{0270CDB2-C8A2-4EC2-8F89-16CB6ACF631C}"/>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6" name="Slide Number Placeholder 5">
            <a:extLst>
              <a:ext uri="{FF2B5EF4-FFF2-40B4-BE49-F238E27FC236}">
                <a16:creationId xmlns:a16="http://schemas.microsoft.com/office/drawing/2014/main" id="{07E207C5-EEEF-47B9-811E-26E681D760DD}"/>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16538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C746-3FF8-40EE-825B-F3F9569DBB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2CF6B7CB-DD3E-481D-9CB7-9E7B7121D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6A2179-B503-4E09-9E79-738E9F540BAA}"/>
              </a:ext>
            </a:extLst>
          </p:cNvPr>
          <p:cNvSpPr>
            <a:spLocks noGrp="1"/>
          </p:cNvSpPr>
          <p:nvPr>
            <p:ph type="dt" sz="half" idx="10"/>
          </p:nvPr>
        </p:nvSpPr>
        <p:spPr/>
        <p:txBody>
          <a:bodyPr/>
          <a:lstStyle/>
          <a:p>
            <a:fld id="{3A177B8E-19DF-46EB-B8C0-9D4F3B079C34}" type="datetime1">
              <a:rPr lang="bg-BG" smtClean="0"/>
              <a:t>15.12.2020 г.</a:t>
            </a:fld>
            <a:endParaRPr lang="bg-BG"/>
          </a:p>
        </p:txBody>
      </p:sp>
      <p:sp>
        <p:nvSpPr>
          <p:cNvPr id="5" name="Footer Placeholder 4">
            <a:extLst>
              <a:ext uri="{FF2B5EF4-FFF2-40B4-BE49-F238E27FC236}">
                <a16:creationId xmlns:a16="http://schemas.microsoft.com/office/drawing/2014/main" id="{8BC2CD71-4DFE-45BE-813F-74D3D6176F09}"/>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6" name="Slide Number Placeholder 5">
            <a:extLst>
              <a:ext uri="{FF2B5EF4-FFF2-40B4-BE49-F238E27FC236}">
                <a16:creationId xmlns:a16="http://schemas.microsoft.com/office/drawing/2014/main" id="{752F513F-22B4-402D-BBA8-EB4A685817F1}"/>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13993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527A-8FBD-4207-B544-79959BE3E004}"/>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AA37D88C-475D-4FC8-B216-D74B6119B7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886196E2-C4C7-4E45-B43D-84E22C6496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BFB0929D-C5FF-4430-A0CE-22AA096291CB}"/>
              </a:ext>
            </a:extLst>
          </p:cNvPr>
          <p:cNvSpPr>
            <a:spLocks noGrp="1"/>
          </p:cNvSpPr>
          <p:nvPr>
            <p:ph type="dt" sz="half" idx="10"/>
          </p:nvPr>
        </p:nvSpPr>
        <p:spPr/>
        <p:txBody>
          <a:bodyPr/>
          <a:lstStyle/>
          <a:p>
            <a:fld id="{442451FD-6224-407C-B4A5-276008992F38}" type="datetime1">
              <a:rPr lang="bg-BG" smtClean="0"/>
              <a:t>15.12.2020 г.</a:t>
            </a:fld>
            <a:endParaRPr lang="bg-BG"/>
          </a:p>
        </p:txBody>
      </p:sp>
      <p:sp>
        <p:nvSpPr>
          <p:cNvPr id="6" name="Footer Placeholder 5">
            <a:extLst>
              <a:ext uri="{FF2B5EF4-FFF2-40B4-BE49-F238E27FC236}">
                <a16:creationId xmlns:a16="http://schemas.microsoft.com/office/drawing/2014/main" id="{0DF5C2D8-4D03-4172-83A5-FCD5A5C95B43}"/>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7" name="Slide Number Placeholder 6">
            <a:extLst>
              <a:ext uri="{FF2B5EF4-FFF2-40B4-BE49-F238E27FC236}">
                <a16:creationId xmlns:a16="http://schemas.microsoft.com/office/drawing/2014/main" id="{6FAF9093-66AC-4D8B-942F-9511C3B07303}"/>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160118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A149-982C-4FF4-BFB3-61FE937CB759}"/>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6E06781C-95E8-41FC-AAFC-F007B4D2B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588670-8458-4588-9A04-59388C7AA9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7BA8DD10-5A55-4E49-AC8E-B7D896616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9FB3E2-F7BE-4AD8-9F70-B8215D2D5A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934FE10C-C6DA-4677-9DA9-D1C03B929F87}"/>
              </a:ext>
            </a:extLst>
          </p:cNvPr>
          <p:cNvSpPr>
            <a:spLocks noGrp="1"/>
          </p:cNvSpPr>
          <p:nvPr>
            <p:ph type="dt" sz="half" idx="10"/>
          </p:nvPr>
        </p:nvSpPr>
        <p:spPr/>
        <p:txBody>
          <a:bodyPr/>
          <a:lstStyle/>
          <a:p>
            <a:fld id="{0744F5FD-DD1B-4C51-8B3C-0163D3492ABC}" type="datetime1">
              <a:rPr lang="bg-BG" smtClean="0"/>
              <a:t>15.12.2020 г.</a:t>
            </a:fld>
            <a:endParaRPr lang="bg-BG"/>
          </a:p>
        </p:txBody>
      </p:sp>
      <p:sp>
        <p:nvSpPr>
          <p:cNvPr id="8" name="Footer Placeholder 7">
            <a:extLst>
              <a:ext uri="{FF2B5EF4-FFF2-40B4-BE49-F238E27FC236}">
                <a16:creationId xmlns:a16="http://schemas.microsoft.com/office/drawing/2014/main" id="{D4E70A42-87DD-4690-A316-DF633A96DB0E}"/>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9" name="Slide Number Placeholder 8">
            <a:extLst>
              <a:ext uri="{FF2B5EF4-FFF2-40B4-BE49-F238E27FC236}">
                <a16:creationId xmlns:a16="http://schemas.microsoft.com/office/drawing/2014/main" id="{E2DB40B2-E4F4-4AF8-9AE7-97DA00D042DA}"/>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379950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C73A-39AE-4C7B-8753-9183694A369B}"/>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65619BDD-959B-4614-B332-0EC162713425}"/>
              </a:ext>
            </a:extLst>
          </p:cNvPr>
          <p:cNvSpPr>
            <a:spLocks noGrp="1"/>
          </p:cNvSpPr>
          <p:nvPr>
            <p:ph type="dt" sz="half" idx="10"/>
          </p:nvPr>
        </p:nvSpPr>
        <p:spPr/>
        <p:txBody>
          <a:bodyPr/>
          <a:lstStyle/>
          <a:p>
            <a:fld id="{BF0889FD-345E-4AC8-A985-EC229BB9CFD2}" type="datetime1">
              <a:rPr lang="bg-BG" smtClean="0"/>
              <a:t>15.12.2020 г.</a:t>
            </a:fld>
            <a:endParaRPr lang="bg-BG"/>
          </a:p>
        </p:txBody>
      </p:sp>
      <p:sp>
        <p:nvSpPr>
          <p:cNvPr id="4" name="Footer Placeholder 3">
            <a:extLst>
              <a:ext uri="{FF2B5EF4-FFF2-40B4-BE49-F238E27FC236}">
                <a16:creationId xmlns:a16="http://schemas.microsoft.com/office/drawing/2014/main" id="{02E794F3-8DE0-4D7F-BFBC-EC862EA49971}"/>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5" name="Slide Number Placeholder 4">
            <a:extLst>
              <a:ext uri="{FF2B5EF4-FFF2-40B4-BE49-F238E27FC236}">
                <a16:creationId xmlns:a16="http://schemas.microsoft.com/office/drawing/2014/main" id="{7A1227BA-5A09-424D-B34F-D831D820BF0E}"/>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125116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4EF69B-1418-40A2-8E39-55B231FB1C56}"/>
              </a:ext>
            </a:extLst>
          </p:cNvPr>
          <p:cNvSpPr>
            <a:spLocks noGrp="1"/>
          </p:cNvSpPr>
          <p:nvPr>
            <p:ph type="dt" sz="half" idx="10"/>
          </p:nvPr>
        </p:nvSpPr>
        <p:spPr/>
        <p:txBody>
          <a:bodyPr/>
          <a:lstStyle/>
          <a:p>
            <a:fld id="{5C5B5BCB-4B63-4EC6-ABB3-08FECBB0F6BE}" type="datetime1">
              <a:rPr lang="bg-BG" smtClean="0"/>
              <a:t>15.12.2020 г.</a:t>
            </a:fld>
            <a:endParaRPr lang="bg-BG"/>
          </a:p>
        </p:txBody>
      </p:sp>
      <p:sp>
        <p:nvSpPr>
          <p:cNvPr id="3" name="Footer Placeholder 2">
            <a:extLst>
              <a:ext uri="{FF2B5EF4-FFF2-40B4-BE49-F238E27FC236}">
                <a16:creationId xmlns:a16="http://schemas.microsoft.com/office/drawing/2014/main" id="{67E3167E-EB8D-44BD-87E5-A05719391E38}"/>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4" name="Slide Number Placeholder 3">
            <a:extLst>
              <a:ext uri="{FF2B5EF4-FFF2-40B4-BE49-F238E27FC236}">
                <a16:creationId xmlns:a16="http://schemas.microsoft.com/office/drawing/2014/main" id="{B92692CC-D7E7-4DA0-B225-AE9B94B280B9}"/>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252179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5933-FE3D-491B-AD61-A32FCC61E5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9605BDBD-78C2-4442-A81A-FCC7D97F5F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AA04618C-C5D0-4875-8C9B-A1BDDB757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D47D4-B2FD-47A6-B433-16D66B127F61}"/>
              </a:ext>
            </a:extLst>
          </p:cNvPr>
          <p:cNvSpPr>
            <a:spLocks noGrp="1"/>
          </p:cNvSpPr>
          <p:nvPr>
            <p:ph type="dt" sz="half" idx="10"/>
          </p:nvPr>
        </p:nvSpPr>
        <p:spPr/>
        <p:txBody>
          <a:bodyPr/>
          <a:lstStyle/>
          <a:p>
            <a:fld id="{EADE68D5-1FA8-4A40-929F-5C1D6E062118}" type="datetime1">
              <a:rPr lang="bg-BG" smtClean="0"/>
              <a:t>15.12.2020 г.</a:t>
            </a:fld>
            <a:endParaRPr lang="bg-BG"/>
          </a:p>
        </p:txBody>
      </p:sp>
      <p:sp>
        <p:nvSpPr>
          <p:cNvPr id="6" name="Footer Placeholder 5">
            <a:extLst>
              <a:ext uri="{FF2B5EF4-FFF2-40B4-BE49-F238E27FC236}">
                <a16:creationId xmlns:a16="http://schemas.microsoft.com/office/drawing/2014/main" id="{4CB1742F-2105-49F2-BAE1-D509BCCC460F}"/>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7" name="Slide Number Placeholder 6">
            <a:extLst>
              <a:ext uri="{FF2B5EF4-FFF2-40B4-BE49-F238E27FC236}">
                <a16:creationId xmlns:a16="http://schemas.microsoft.com/office/drawing/2014/main" id="{9D1161BA-F68F-44F0-B5AC-933B8FEB762E}"/>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405022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187-7014-431C-8827-33B384F7D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CF7A3E7B-AC22-40BA-93B9-9533342A76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7D18FC0F-30BF-4389-AACF-B0A7A78A3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3D69C5-A501-45F6-882E-D62936965663}"/>
              </a:ext>
            </a:extLst>
          </p:cNvPr>
          <p:cNvSpPr>
            <a:spLocks noGrp="1"/>
          </p:cNvSpPr>
          <p:nvPr>
            <p:ph type="dt" sz="half" idx="10"/>
          </p:nvPr>
        </p:nvSpPr>
        <p:spPr/>
        <p:txBody>
          <a:bodyPr/>
          <a:lstStyle/>
          <a:p>
            <a:fld id="{AA157E6C-8107-4419-92A6-FCB265969AEA}" type="datetime1">
              <a:rPr lang="bg-BG" smtClean="0"/>
              <a:t>15.12.2020 г.</a:t>
            </a:fld>
            <a:endParaRPr lang="bg-BG"/>
          </a:p>
        </p:txBody>
      </p:sp>
      <p:sp>
        <p:nvSpPr>
          <p:cNvPr id="6" name="Footer Placeholder 5">
            <a:extLst>
              <a:ext uri="{FF2B5EF4-FFF2-40B4-BE49-F238E27FC236}">
                <a16:creationId xmlns:a16="http://schemas.microsoft.com/office/drawing/2014/main" id="{9B94D87F-558D-4679-942A-4F2AD3787408}"/>
              </a:ext>
            </a:extLst>
          </p:cNvPr>
          <p:cNvSpPr>
            <a:spLocks noGrp="1"/>
          </p:cNvSpPr>
          <p:nvPr>
            <p:ph type="ftr" sz="quarter" idx="11"/>
          </p:nvPr>
        </p:nvSpPr>
        <p:spPr>
          <a:xfrm>
            <a:off x="4038600" y="6356350"/>
            <a:ext cx="4114800" cy="365125"/>
          </a:xfrm>
          <a:prstGeom prst="rect">
            <a:avLst/>
          </a:prstGeom>
        </p:spPr>
        <p:txBody>
          <a:bodyPr/>
          <a:lstStyle/>
          <a:p>
            <a:r>
              <a:rPr lang="ru-RU"/>
              <a:t>SREM 2020, 16-18 Октомври, Пампорово</a:t>
            </a:r>
            <a:endParaRPr lang="bg-BG"/>
          </a:p>
        </p:txBody>
      </p:sp>
      <p:sp>
        <p:nvSpPr>
          <p:cNvPr id="7" name="Slide Number Placeholder 6">
            <a:extLst>
              <a:ext uri="{FF2B5EF4-FFF2-40B4-BE49-F238E27FC236}">
                <a16:creationId xmlns:a16="http://schemas.microsoft.com/office/drawing/2014/main" id="{2D3CDC2D-57D8-4195-8F29-29CA8F85BFB4}"/>
              </a:ext>
            </a:extLst>
          </p:cNvPr>
          <p:cNvSpPr>
            <a:spLocks noGrp="1"/>
          </p:cNvSpPr>
          <p:nvPr>
            <p:ph type="sldNum" sz="quarter" idx="12"/>
          </p:nvPr>
        </p:nvSpPr>
        <p:spPr/>
        <p:txBody>
          <a:bodyPr/>
          <a:lstStyle/>
          <a:p>
            <a:fld id="{9E51AAA4-2467-422D-9C63-5272CE52C586}" type="slidenum">
              <a:rPr lang="bg-BG" smtClean="0"/>
              <a:t>‹#›</a:t>
            </a:fld>
            <a:endParaRPr lang="bg-BG"/>
          </a:p>
        </p:txBody>
      </p:sp>
    </p:spTree>
    <p:extLst>
      <p:ext uri="{BB962C8B-B14F-4D97-AF65-F5344CB8AC3E}">
        <p14:creationId xmlns:p14="http://schemas.microsoft.com/office/powerpoint/2010/main" val="226826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89167-8492-485B-B644-83A5A15C03C7}"/>
              </a:ext>
            </a:extLst>
          </p:cNvPr>
          <p:cNvSpPr>
            <a:spLocks noGrp="1"/>
          </p:cNvSpPr>
          <p:nvPr>
            <p:ph type="title"/>
          </p:nvPr>
        </p:nvSpPr>
        <p:spPr>
          <a:xfrm>
            <a:off x="1037226" y="365125"/>
            <a:ext cx="10316573" cy="1325563"/>
          </a:xfrm>
          <a:prstGeom prst="rect">
            <a:avLst/>
          </a:prstGeom>
        </p:spPr>
        <p:txBody>
          <a:bodyPr vert="horz" lIns="91440" tIns="45720" rIns="91440" bIns="45720" rtlCol="0" anchor="ctr">
            <a:normAutofit/>
          </a:bodyPr>
          <a:lstStyle/>
          <a:p>
            <a:r>
              <a:rPr lang="en-US" dirty="0"/>
              <a:t>Click to edit Master title style</a:t>
            </a:r>
            <a:endParaRPr lang="bg-BG" dirty="0"/>
          </a:p>
        </p:txBody>
      </p:sp>
      <p:sp>
        <p:nvSpPr>
          <p:cNvPr id="3" name="Text Placeholder 2">
            <a:extLst>
              <a:ext uri="{FF2B5EF4-FFF2-40B4-BE49-F238E27FC236}">
                <a16:creationId xmlns:a16="http://schemas.microsoft.com/office/drawing/2014/main" id="{374EB60D-443A-4105-8233-29FC637DA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bg-BG" dirty="0"/>
          </a:p>
        </p:txBody>
      </p:sp>
      <p:sp>
        <p:nvSpPr>
          <p:cNvPr id="4" name="Date Placeholder 3">
            <a:extLst>
              <a:ext uri="{FF2B5EF4-FFF2-40B4-BE49-F238E27FC236}">
                <a16:creationId xmlns:a16="http://schemas.microsoft.com/office/drawing/2014/main" id="{7B3F2104-918F-44DA-BBB1-4304B35E9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0702A-B3F8-4AB2-905E-86426345A524}" type="datetime1">
              <a:rPr lang="bg-BG" smtClean="0"/>
              <a:t>15.12.2020 г.</a:t>
            </a:fld>
            <a:endParaRPr lang="bg-BG"/>
          </a:p>
        </p:txBody>
      </p:sp>
      <p:sp>
        <p:nvSpPr>
          <p:cNvPr id="6" name="Slide Number Placeholder 5">
            <a:extLst>
              <a:ext uri="{FF2B5EF4-FFF2-40B4-BE49-F238E27FC236}">
                <a16:creationId xmlns:a16="http://schemas.microsoft.com/office/drawing/2014/main" id="{45CCE433-312C-4EDA-869E-4328244F7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1AAA4-2467-422D-9C63-5272CE52C586}" type="slidenum">
              <a:rPr lang="bg-BG" smtClean="0"/>
              <a:t>‹#›</a:t>
            </a:fld>
            <a:endParaRPr lang="bg-BG"/>
          </a:p>
        </p:txBody>
      </p:sp>
      <p:pic>
        <p:nvPicPr>
          <p:cNvPr id="7" name="Picture 6">
            <a:extLst>
              <a:ext uri="{FF2B5EF4-FFF2-40B4-BE49-F238E27FC236}">
                <a16:creationId xmlns:a16="http://schemas.microsoft.com/office/drawing/2014/main" id="{4ACB663C-D942-439A-8279-6A00E8B9880B}"/>
              </a:ext>
            </a:extLst>
          </p:cNvPr>
          <p:cNvPicPr>
            <a:picLocks noChangeAspect="1"/>
          </p:cNvPicPr>
          <p:nvPr userDrawn="1"/>
        </p:nvPicPr>
        <p:blipFill rotWithShape="1">
          <a:blip r:embed="rId13"/>
          <a:srcRect l="16259" r="12099"/>
          <a:stretch/>
        </p:blipFill>
        <p:spPr>
          <a:xfrm>
            <a:off x="13645" y="159040"/>
            <a:ext cx="1023582" cy="1724025"/>
          </a:xfrm>
          <a:prstGeom prst="rect">
            <a:avLst/>
          </a:prstGeom>
        </p:spPr>
      </p:pic>
      <p:cxnSp>
        <p:nvCxnSpPr>
          <p:cNvPr id="8" name="Straight Connector 7">
            <a:extLst>
              <a:ext uri="{FF2B5EF4-FFF2-40B4-BE49-F238E27FC236}">
                <a16:creationId xmlns:a16="http://schemas.microsoft.com/office/drawing/2014/main" id="{40315462-A04D-44ED-AE52-060FEA3515E0}"/>
              </a:ext>
            </a:extLst>
          </p:cNvPr>
          <p:cNvCxnSpPr/>
          <p:nvPr userDrawn="1"/>
        </p:nvCxnSpPr>
        <p:spPr>
          <a:xfrm>
            <a:off x="281841" y="1883065"/>
            <a:ext cx="0" cy="4780971"/>
          </a:xfrm>
          <a:prstGeom prst="line">
            <a:avLst/>
          </a:prstGeom>
          <a:ln w="28575">
            <a:solidFill>
              <a:srgbClr val="3EA2D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2A3D2D-0C64-400E-A440-9419DACB8A62}"/>
              </a:ext>
            </a:extLst>
          </p:cNvPr>
          <p:cNvCxnSpPr>
            <a:cxnSpLocks/>
          </p:cNvCxnSpPr>
          <p:nvPr userDrawn="1"/>
        </p:nvCxnSpPr>
        <p:spPr>
          <a:xfrm>
            <a:off x="849878" y="318655"/>
            <a:ext cx="10503922" cy="0"/>
          </a:xfrm>
          <a:prstGeom prst="line">
            <a:avLst/>
          </a:prstGeom>
          <a:ln w="28575">
            <a:solidFill>
              <a:srgbClr val="FF832E"/>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991600" y="430502"/>
            <a:ext cx="23622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30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channel/UC0DEdwkV9PsJ4Fb70MAJQrg/video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oding4girls.e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coding4gir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mailto:ddureva@swu.bg" TargetMode="External"/><Relationship Id="rId5" Type="http://schemas.openxmlformats.org/officeDocument/2006/relationships/hyperlink" Target="https://www.coding4girls.eu/"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1AB33-FF86-4E94-BA8E-9BF432624F3E}"/>
              </a:ext>
            </a:extLst>
          </p:cNvPr>
          <p:cNvSpPr>
            <a:spLocks noGrp="1"/>
          </p:cNvSpPr>
          <p:nvPr>
            <p:ph type="ctrTitle"/>
          </p:nvPr>
        </p:nvSpPr>
        <p:spPr>
          <a:xfrm>
            <a:off x="1523999" y="1122363"/>
            <a:ext cx="9589477" cy="2387600"/>
          </a:xfrm>
        </p:spPr>
        <p:txBody>
          <a:bodyPr>
            <a:normAutofit fontScale="90000"/>
          </a:bodyPr>
          <a:lstStyle/>
          <a:p>
            <a:r>
              <a:rPr lang="en-US" sz="4400" dirty="0"/>
              <a:t>ПРОЕКТЪТ CODING4GIRLS – ВЪЗМОЖНОСТИ ЗА ОБУЧЕНИЕ ПО ПРОГРАМИРАНЕ </a:t>
            </a:r>
            <a:r>
              <a:rPr lang="bg-BG" sz="4400" dirty="0"/>
              <a:t>В ИГРОВА СРЕДА </a:t>
            </a:r>
            <a:r>
              <a:rPr lang="en-US" sz="4400" dirty="0"/>
              <a:t>ЧРЕЗ СЪЗДАВАНЕ НА ИГРИ</a:t>
            </a:r>
            <a:endParaRPr lang="bg-BG" dirty="0"/>
          </a:p>
        </p:txBody>
      </p:sp>
      <p:sp>
        <p:nvSpPr>
          <p:cNvPr id="3" name="Subtitle 2">
            <a:extLst>
              <a:ext uri="{FF2B5EF4-FFF2-40B4-BE49-F238E27FC236}">
                <a16:creationId xmlns:a16="http://schemas.microsoft.com/office/drawing/2014/main" id="{79ED7B66-3267-453A-8B30-7172BFD1F5DF}"/>
              </a:ext>
            </a:extLst>
          </p:cNvPr>
          <p:cNvSpPr>
            <a:spLocks noGrp="1"/>
          </p:cNvSpPr>
          <p:nvPr>
            <p:ph type="subTitle" idx="1"/>
          </p:nvPr>
        </p:nvSpPr>
        <p:spPr>
          <a:xfrm>
            <a:off x="1523999" y="4698146"/>
            <a:ext cx="9144000" cy="1037491"/>
          </a:xfrm>
        </p:spPr>
        <p:txBody>
          <a:bodyPr/>
          <a:lstStyle/>
          <a:p>
            <a:r>
              <a:rPr lang="en-US" dirty="0"/>
              <a:t>09.12.2020</a:t>
            </a:r>
          </a:p>
          <a:p>
            <a:r>
              <a:rPr lang="bg-BG" dirty="0"/>
              <a:t>Онлайн семинар</a:t>
            </a:r>
            <a:r>
              <a:rPr lang="en-US" dirty="0"/>
              <a:t> </a:t>
            </a:r>
            <a:r>
              <a:rPr lang="bg-BG" dirty="0"/>
              <a:t>за представяне на резултатите</a:t>
            </a:r>
          </a:p>
          <a:p>
            <a:endParaRPr lang="bg-BG" dirty="0"/>
          </a:p>
        </p:txBody>
      </p:sp>
    </p:spTree>
    <p:extLst>
      <p:ext uri="{BB962C8B-B14F-4D97-AF65-F5344CB8AC3E}">
        <p14:creationId xmlns:p14="http://schemas.microsoft.com/office/powerpoint/2010/main" val="3976427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Основни продукти, които са</a:t>
            </a:r>
            <a:br>
              <a:rPr lang="bg-BG" dirty="0"/>
            </a:br>
            <a:r>
              <a:rPr lang="bg-BG" dirty="0"/>
              <a:t> разработени в рамките на проекта</a:t>
            </a:r>
            <a:endParaRPr lang="en-GB" dirty="0"/>
          </a:p>
        </p:txBody>
      </p:sp>
      <p:sp>
        <p:nvSpPr>
          <p:cNvPr id="3" name="Content Placeholder 2"/>
          <p:cNvSpPr>
            <a:spLocks noGrp="1"/>
          </p:cNvSpPr>
          <p:nvPr>
            <p:ph idx="1"/>
          </p:nvPr>
        </p:nvSpPr>
        <p:spPr>
          <a:xfrm>
            <a:off x="502025" y="1825626"/>
            <a:ext cx="11563068" cy="1186516"/>
          </a:xfrm>
        </p:spPr>
        <p:txBody>
          <a:bodyPr>
            <a:normAutofit fontScale="85000" lnSpcReduction="10000"/>
          </a:bodyPr>
          <a:lstStyle/>
          <a:p>
            <a:r>
              <a:rPr lang="en-US" dirty="0"/>
              <a:t>IO</a:t>
            </a:r>
            <a:r>
              <a:rPr lang="bg-BG" dirty="0"/>
              <a:t> </a:t>
            </a:r>
            <a:r>
              <a:rPr lang="en-US" dirty="0"/>
              <a:t>3</a:t>
            </a:r>
            <a:r>
              <a:rPr lang="bg-BG" dirty="0"/>
              <a:t> – Методически указания за учителите.</a:t>
            </a:r>
          </a:p>
          <a:p>
            <a:pPr lvl="1"/>
            <a:r>
              <a:rPr lang="bg-BG" dirty="0"/>
              <a:t>Разработени са 22 учебни сценария за учителите; </a:t>
            </a:r>
          </a:p>
          <a:p>
            <a:pPr lvl="1"/>
            <a:r>
              <a:rPr lang="bg-BG" dirty="0"/>
              <a:t>Разработено е ръководство за учителите за прилагане на създадената по проекта методология;</a:t>
            </a:r>
          </a:p>
          <a:p>
            <a:pPr marL="457200" lvl="1" indent="0">
              <a:buNone/>
            </a:pPr>
            <a:endParaRPr lang="bg-BG" dirty="0"/>
          </a:p>
        </p:txBody>
      </p:sp>
      <p:graphicFrame>
        <p:nvGraphicFramePr>
          <p:cNvPr id="4" name="Object 3"/>
          <p:cNvGraphicFramePr>
            <a:graphicFrameLocks noChangeAspect="1"/>
          </p:cNvGraphicFramePr>
          <p:nvPr>
            <p:extLst>
              <p:ext uri="{D42A27DB-BD31-4B8C-83A1-F6EECF244321}">
                <p14:modId xmlns:p14="http://schemas.microsoft.com/office/powerpoint/2010/main" val="1454580167"/>
              </p:ext>
            </p:extLst>
          </p:nvPr>
        </p:nvGraphicFramePr>
        <p:xfrm>
          <a:off x="8373036" y="2953201"/>
          <a:ext cx="2652152" cy="3873255"/>
        </p:xfrm>
        <a:graphic>
          <a:graphicData uri="http://schemas.openxmlformats.org/presentationml/2006/ole">
            <mc:AlternateContent xmlns:mc="http://schemas.openxmlformats.org/markup-compatibility/2006">
              <mc:Choice xmlns:v="urn:schemas-microsoft-com:vml" Requires="v">
                <p:oleObj spid="_x0000_s1057" name="Документ" r:id="rId4" imgW="6067346" imgH="8862192" progId="Word.Document.12">
                  <p:embed/>
                </p:oleObj>
              </mc:Choice>
              <mc:Fallback>
                <p:oleObj name="Документ" r:id="rId4" imgW="6067346" imgH="8862192" progId="Word.Document.12">
                  <p:embed/>
                  <p:pic>
                    <p:nvPicPr>
                      <p:cNvPr id="0" name=""/>
                      <p:cNvPicPr/>
                      <p:nvPr/>
                    </p:nvPicPr>
                    <p:blipFill>
                      <a:blip r:embed="rId5"/>
                      <a:stretch>
                        <a:fillRect/>
                      </a:stretch>
                    </p:blipFill>
                    <p:spPr>
                      <a:xfrm>
                        <a:off x="8373036" y="2953201"/>
                        <a:ext cx="2652152" cy="387325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8818A975-7D3A-4829-9593-A77B18424060}"/>
              </a:ext>
            </a:extLst>
          </p:cNvPr>
          <p:cNvPicPr>
            <a:picLocks noChangeAspect="1"/>
          </p:cNvPicPr>
          <p:nvPr/>
        </p:nvPicPr>
        <p:blipFill>
          <a:blip r:embed="rId6"/>
          <a:stretch>
            <a:fillRect/>
          </a:stretch>
        </p:blipFill>
        <p:spPr>
          <a:xfrm>
            <a:off x="735107" y="2775356"/>
            <a:ext cx="7117975" cy="4126522"/>
          </a:xfrm>
          <a:prstGeom prst="rect">
            <a:avLst/>
          </a:prstGeom>
        </p:spPr>
      </p:pic>
    </p:spTree>
    <p:extLst>
      <p:ext uri="{BB962C8B-B14F-4D97-AF65-F5344CB8AC3E}">
        <p14:creationId xmlns:p14="http://schemas.microsoft.com/office/powerpoint/2010/main" val="59475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Основни продукти, които са</a:t>
            </a:r>
            <a:br>
              <a:rPr lang="bg-BG" dirty="0"/>
            </a:br>
            <a:r>
              <a:rPr lang="bg-BG" dirty="0"/>
              <a:t> разработени в рамките на проекта</a:t>
            </a:r>
            <a:endParaRPr lang="en-GB" dirty="0"/>
          </a:p>
        </p:txBody>
      </p:sp>
      <p:sp>
        <p:nvSpPr>
          <p:cNvPr id="3" name="Content Placeholder 2"/>
          <p:cNvSpPr>
            <a:spLocks noGrp="1"/>
          </p:cNvSpPr>
          <p:nvPr>
            <p:ph idx="1"/>
          </p:nvPr>
        </p:nvSpPr>
        <p:spPr>
          <a:xfrm>
            <a:off x="838200" y="1825625"/>
            <a:ext cx="11084859" cy="4351338"/>
          </a:xfrm>
        </p:spPr>
        <p:txBody>
          <a:bodyPr>
            <a:normAutofit/>
          </a:bodyPr>
          <a:lstStyle/>
          <a:p>
            <a:r>
              <a:rPr lang="en-US" dirty="0"/>
              <a:t>IO</a:t>
            </a:r>
            <a:r>
              <a:rPr lang="bg-BG" dirty="0"/>
              <a:t> </a:t>
            </a:r>
            <a:r>
              <a:rPr lang="en-US" dirty="0"/>
              <a:t>3</a:t>
            </a:r>
            <a:r>
              <a:rPr lang="bg-BG" dirty="0"/>
              <a:t> – Методически указания за учителите.</a:t>
            </a:r>
          </a:p>
          <a:p>
            <a:pPr lvl="1"/>
            <a:r>
              <a:rPr lang="bg-BG" dirty="0"/>
              <a:t>Обучения на учители за прилагане на резултатите от проекта – вкл. онлайн.</a:t>
            </a:r>
          </a:p>
          <a:p>
            <a:pPr lvl="1"/>
            <a:r>
              <a:rPr lang="bg-BG" dirty="0"/>
              <a:t>Разработено е и ръководство за учениците</a:t>
            </a:r>
          </a:p>
          <a:p>
            <a:pPr lvl="1"/>
            <a:endParaRPr lang="en-GB" dirty="0"/>
          </a:p>
        </p:txBody>
      </p:sp>
      <p:pic>
        <p:nvPicPr>
          <p:cNvPr id="4" name="Picture 3">
            <a:extLst>
              <a:ext uri="{FF2B5EF4-FFF2-40B4-BE49-F238E27FC236}">
                <a16:creationId xmlns:a16="http://schemas.microsoft.com/office/drawing/2014/main" id="{9275DF78-7992-4A4D-9A91-A8A527501F52}"/>
              </a:ext>
            </a:extLst>
          </p:cNvPr>
          <p:cNvPicPr>
            <a:picLocks noChangeAspect="1"/>
          </p:cNvPicPr>
          <p:nvPr/>
        </p:nvPicPr>
        <p:blipFill>
          <a:blip r:embed="rId3"/>
          <a:stretch>
            <a:fillRect/>
          </a:stretch>
        </p:blipFill>
        <p:spPr>
          <a:xfrm>
            <a:off x="2510117" y="3061505"/>
            <a:ext cx="7171765" cy="3796495"/>
          </a:xfrm>
          <a:prstGeom prst="rect">
            <a:avLst/>
          </a:prstGeom>
        </p:spPr>
      </p:pic>
    </p:spTree>
    <p:extLst>
      <p:ext uri="{BB962C8B-B14F-4D97-AF65-F5344CB8AC3E}">
        <p14:creationId xmlns:p14="http://schemas.microsoft.com/office/powerpoint/2010/main" val="222821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Основни продукти, които са</a:t>
            </a:r>
            <a:br>
              <a:rPr lang="bg-BG" dirty="0"/>
            </a:br>
            <a:r>
              <a:rPr lang="bg-BG" dirty="0"/>
              <a:t> разработени в рамките на проекта</a:t>
            </a:r>
            <a:endParaRPr lang="en-GB" dirty="0"/>
          </a:p>
        </p:txBody>
      </p:sp>
      <p:sp>
        <p:nvSpPr>
          <p:cNvPr id="3" name="Content Placeholder 2"/>
          <p:cNvSpPr>
            <a:spLocks noGrp="1"/>
          </p:cNvSpPr>
          <p:nvPr>
            <p:ph idx="1"/>
          </p:nvPr>
        </p:nvSpPr>
        <p:spPr>
          <a:xfrm>
            <a:off x="587188" y="2366469"/>
            <a:ext cx="2855259" cy="4351338"/>
          </a:xfrm>
        </p:spPr>
        <p:txBody>
          <a:bodyPr>
            <a:normAutofit lnSpcReduction="10000"/>
          </a:bodyPr>
          <a:lstStyle/>
          <a:p>
            <a:r>
              <a:rPr lang="en-US" dirty="0"/>
              <a:t>IO</a:t>
            </a:r>
            <a:r>
              <a:rPr lang="bg-BG" dirty="0"/>
              <a:t> </a:t>
            </a:r>
            <a:r>
              <a:rPr lang="en-US" dirty="0"/>
              <a:t>3</a:t>
            </a:r>
            <a:r>
              <a:rPr lang="bg-BG" dirty="0"/>
              <a:t> – Методически указания за учителите.</a:t>
            </a:r>
          </a:p>
          <a:p>
            <a:pPr lvl="1"/>
            <a:r>
              <a:rPr lang="bg-BG" dirty="0"/>
              <a:t>За всеки сценарий има разработени видеоклипове</a:t>
            </a:r>
            <a:r>
              <a:rPr lang="en-US" dirty="0"/>
              <a:t>, </a:t>
            </a:r>
            <a:r>
              <a:rPr lang="bg-BG" dirty="0"/>
              <a:t>достъпни в </a:t>
            </a:r>
            <a:r>
              <a:rPr lang="en-US" dirty="0"/>
              <a:t>YouTube</a:t>
            </a:r>
          </a:p>
          <a:p>
            <a:pPr lvl="1"/>
            <a:r>
              <a:rPr lang="bg-BG" dirty="0"/>
              <a:t>Ръководство за учителя</a:t>
            </a:r>
            <a:endParaRPr lang="en-GB" dirty="0"/>
          </a:p>
        </p:txBody>
      </p:sp>
      <p:sp>
        <p:nvSpPr>
          <p:cNvPr id="4" name="Rectangle 3">
            <a:extLst>
              <a:ext uri="{FF2B5EF4-FFF2-40B4-BE49-F238E27FC236}">
                <a16:creationId xmlns:a16="http://schemas.microsoft.com/office/drawing/2014/main" id="{E504226A-0811-4226-ADDA-420280F7EFC1}"/>
              </a:ext>
            </a:extLst>
          </p:cNvPr>
          <p:cNvSpPr/>
          <p:nvPr/>
        </p:nvSpPr>
        <p:spPr>
          <a:xfrm>
            <a:off x="2689410" y="1690688"/>
            <a:ext cx="9502590" cy="461665"/>
          </a:xfrm>
          <a:prstGeom prst="rect">
            <a:avLst/>
          </a:prstGeom>
        </p:spPr>
        <p:txBody>
          <a:bodyPr wrap="square">
            <a:spAutoFit/>
          </a:bodyPr>
          <a:lstStyle/>
          <a:p>
            <a:r>
              <a:rPr lang="en-GB" sz="2400" dirty="0">
                <a:hlinkClick r:id="rId3"/>
              </a:rPr>
              <a:t>https://www.youtube.com/channel/UC0DEdwkV9PsJ4Fb70MAJQrg/videos</a:t>
            </a:r>
            <a:r>
              <a:rPr lang="en-GB" sz="2400" dirty="0"/>
              <a:t> </a:t>
            </a:r>
          </a:p>
        </p:txBody>
      </p:sp>
      <p:pic>
        <p:nvPicPr>
          <p:cNvPr id="5" name="Picture 4">
            <a:extLst>
              <a:ext uri="{FF2B5EF4-FFF2-40B4-BE49-F238E27FC236}">
                <a16:creationId xmlns:a16="http://schemas.microsoft.com/office/drawing/2014/main" id="{272267DC-66D1-426F-A4D0-2E17055A0C83}"/>
              </a:ext>
            </a:extLst>
          </p:cNvPr>
          <p:cNvPicPr>
            <a:picLocks noChangeAspect="1"/>
          </p:cNvPicPr>
          <p:nvPr/>
        </p:nvPicPr>
        <p:blipFill>
          <a:blip r:embed="rId4"/>
          <a:stretch>
            <a:fillRect/>
          </a:stretch>
        </p:blipFill>
        <p:spPr>
          <a:xfrm>
            <a:off x="3442447" y="2226276"/>
            <a:ext cx="8749553" cy="4631724"/>
          </a:xfrm>
          <a:prstGeom prst="rect">
            <a:avLst/>
          </a:prstGeom>
        </p:spPr>
      </p:pic>
    </p:spTree>
    <p:extLst>
      <p:ext uri="{BB962C8B-B14F-4D97-AF65-F5344CB8AC3E}">
        <p14:creationId xmlns:p14="http://schemas.microsoft.com/office/powerpoint/2010/main" val="132073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Актуална информация - </a:t>
            </a:r>
            <a:r>
              <a:rPr lang="en-GB" dirty="0">
                <a:hlinkClick r:id="rId2"/>
              </a:rPr>
              <a:t>https://www.coding4girls.eu/</a:t>
            </a:r>
            <a:r>
              <a:rPr lang="bg-BG" dirty="0"/>
              <a:t> </a:t>
            </a:r>
            <a:endParaRPr lang="en-GB" dirty="0"/>
          </a:p>
        </p:txBody>
      </p:sp>
      <p:sp>
        <p:nvSpPr>
          <p:cNvPr id="4" name="Content Placeholder 3">
            <a:extLst>
              <a:ext uri="{FF2B5EF4-FFF2-40B4-BE49-F238E27FC236}">
                <a16:creationId xmlns:a16="http://schemas.microsoft.com/office/drawing/2014/main" id="{BE1ACC29-1BD9-4E52-9FF5-11711F807B6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BB5B0CB-993E-4829-871F-BB85DD97F00C}"/>
              </a:ext>
            </a:extLst>
          </p:cNvPr>
          <p:cNvPicPr>
            <a:picLocks noChangeAspect="1"/>
          </p:cNvPicPr>
          <p:nvPr/>
        </p:nvPicPr>
        <p:blipFill>
          <a:blip r:embed="rId3"/>
          <a:stretch>
            <a:fillRect/>
          </a:stretch>
        </p:blipFill>
        <p:spPr>
          <a:xfrm>
            <a:off x="1585412" y="1825625"/>
            <a:ext cx="9220200" cy="4859390"/>
          </a:xfrm>
          <a:prstGeom prst="rect">
            <a:avLst/>
          </a:prstGeom>
        </p:spPr>
      </p:pic>
    </p:spTree>
    <p:extLst>
      <p:ext uri="{BB962C8B-B14F-4D97-AF65-F5344CB8AC3E}">
        <p14:creationId xmlns:p14="http://schemas.microsoft.com/office/powerpoint/2010/main" val="13781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Актуална информация </a:t>
            </a:r>
            <a:br>
              <a:rPr lang="en-US" dirty="0"/>
            </a:br>
            <a:r>
              <a:rPr lang="en-US" dirty="0">
                <a:hlinkClick r:id="rId2"/>
              </a:rPr>
              <a:t>https://www.facebook.com/coding4girls</a:t>
            </a:r>
            <a:r>
              <a:rPr lang="en-US" dirty="0"/>
              <a:t> </a:t>
            </a:r>
            <a:endParaRPr lang="en-GB" dirty="0"/>
          </a:p>
        </p:txBody>
      </p:sp>
      <p:sp>
        <p:nvSpPr>
          <p:cNvPr id="4" name="Content Placeholder 3">
            <a:extLst>
              <a:ext uri="{FF2B5EF4-FFF2-40B4-BE49-F238E27FC236}">
                <a16:creationId xmlns:a16="http://schemas.microsoft.com/office/drawing/2014/main" id="{BE1ACC29-1BD9-4E52-9FF5-11711F807B65}"/>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E54BFCC1-B68D-4F71-9307-31C6C2988970}"/>
              </a:ext>
            </a:extLst>
          </p:cNvPr>
          <p:cNvPicPr>
            <a:picLocks noChangeAspect="1"/>
          </p:cNvPicPr>
          <p:nvPr/>
        </p:nvPicPr>
        <p:blipFill>
          <a:blip r:embed="rId3"/>
          <a:stretch>
            <a:fillRect/>
          </a:stretch>
        </p:blipFill>
        <p:spPr>
          <a:xfrm>
            <a:off x="1353670" y="1825625"/>
            <a:ext cx="9484659" cy="5021290"/>
          </a:xfrm>
          <a:prstGeom prst="rect">
            <a:avLst/>
          </a:prstGeom>
        </p:spPr>
      </p:pic>
    </p:spTree>
    <p:extLst>
      <p:ext uri="{BB962C8B-B14F-4D97-AF65-F5344CB8AC3E}">
        <p14:creationId xmlns:p14="http://schemas.microsoft.com/office/powerpoint/2010/main" val="381772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FC6DF5-6695-481D-AEEA-555296115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26"/>
            <a:ext cx="675033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E27E6BE-1194-49E7-BA29-0898123DD9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4968F50-A834-472F-8810-416A4922862B}"/>
              </a:ext>
            </a:extLst>
          </p:cNvPr>
          <p:cNvSpPr>
            <a:spLocks noGrp="1"/>
          </p:cNvSpPr>
          <p:nvPr>
            <p:ph type="title"/>
          </p:nvPr>
        </p:nvSpPr>
        <p:spPr>
          <a:xfrm>
            <a:off x="7129133" y="802955"/>
            <a:ext cx="4266942" cy="1454051"/>
          </a:xfrm>
        </p:spPr>
        <p:txBody>
          <a:bodyPr>
            <a:normAutofit/>
          </a:bodyPr>
          <a:lstStyle/>
          <a:p>
            <a:r>
              <a:rPr lang="bg-BG" sz="4000" dirty="0">
                <a:solidFill>
                  <a:srgbClr val="000000"/>
                </a:solidFill>
              </a:rPr>
              <a:t>Благодаря за вниманието!</a:t>
            </a:r>
          </a:p>
        </p:txBody>
      </p:sp>
      <p:sp>
        <p:nvSpPr>
          <p:cNvPr id="17" name="Freeform 82">
            <a:extLst>
              <a:ext uri="{FF2B5EF4-FFF2-40B4-BE49-F238E27FC236}">
                <a16:creationId xmlns:a16="http://schemas.microsoft.com/office/drawing/2014/main" id="{63D44656-9703-4F76-BF95-869D8579E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62511"/>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6F72EDF1-3CBA-4BB0-8AE8-3583F0846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78">
            <a:extLst>
              <a:ext uri="{FF2B5EF4-FFF2-40B4-BE49-F238E27FC236}">
                <a16:creationId xmlns:a16="http://schemas.microsoft.com/office/drawing/2014/main" id="{29B389D7-95A7-4E4F-B9CF-F8D686302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B275ED38-7160-44B2-ADEA-7615F92E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27" y="457158"/>
            <a:ext cx="1964524" cy="1964524"/>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E134D37-BF69-4828-9B96-A34E0776FE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5402" y="5412186"/>
            <a:ext cx="2334611" cy="663835"/>
          </a:xfrm>
          <a:prstGeom prst="rect">
            <a:avLst/>
          </a:prstGeom>
        </p:spPr>
      </p:pic>
      <p:pic>
        <p:nvPicPr>
          <p:cNvPr id="8" name="Picture 7">
            <a:extLst>
              <a:ext uri="{FF2B5EF4-FFF2-40B4-BE49-F238E27FC236}">
                <a16:creationId xmlns:a16="http://schemas.microsoft.com/office/drawing/2014/main" id="{11D42457-1FCD-41B2-BEF0-CD69DCA33E35}"/>
              </a:ext>
            </a:extLst>
          </p:cNvPr>
          <p:cNvPicPr>
            <a:picLocks noChangeAspect="1"/>
          </p:cNvPicPr>
          <p:nvPr/>
        </p:nvPicPr>
        <p:blipFill rotWithShape="1">
          <a:blip r:embed="rId4"/>
          <a:srcRect l="16259" r="12099"/>
          <a:stretch/>
        </p:blipFill>
        <p:spPr>
          <a:xfrm>
            <a:off x="4255500" y="3317649"/>
            <a:ext cx="1106282" cy="1863312"/>
          </a:xfrm>
          <a:prstGeom prst="rect">
            <a:avLst/>
          </a:prstGeom>
        </p:spPr>
      </p:pic>
      <p:sp>
        <p:nvSpPr>
          <p:cNvPr id="3" name="Content Placeholder 2">
            <a:extLst>
              <a:ext uri="{FF2B5EF4-FFF2-40B4-BE49-F238E27FC236}">
                <a16:creationId xmlns:a16="http://schemas.microsoft.com/office/drawing/2014/main" id="{1B5F3F8F-A388-49BE-A55F-2EA8E100FD36}"/>
              </a:ext>
            </a:extLst>
          </p:cNvPr>
          <p:cNvSpPr>
            <a:spLocks noGrp="1"/>
          </p:cNvSpPr>
          <p:nvPr>
            <p:ph idx="1"/>
          </p:nvPr>
        </p:nvSpPr>
        <p:spPr>
          <a:xfrm>
            <a:off x="6551751" y="2286001"/>
            <a:ext cx="4840369" cy="4169924"/>
          </a:xfrm>
        </p:spPr>
        <p:txBody>
          <a:bodyPr anchor="ctr">
            <a:normAutofit/>
          </a:bodyPr>
          <a:lstStyle/>
          <a:p>
            <a:pPr marL="361950" lvl="1" indent="-266700">
              <a:lnSpc>
                <a:spcPct val="90000"/>
              </a:lnSpc>
            </a:pPr>
            <a:r>
              <a:rPr lang="en-US" sz="2000" dirty="0">
                <a:solidFill>
                  <a:srgbClr val="000000"/>
                </a:solidFill>
              </a:rPr>
              <a:t>Coding4Girls - 2018-1-SI01-KA201-047013-</a:t>
            </a:r>
            <a:r>
              <a:rPr lang="en-US" sz="2000" dirty="0">
                <a:solidFill>
                  <a:srgbClr val="000000"/>
                </a:solidFill>
                <a:hlinkClick r:id="rId5"/>
              </a:rPr>
              <a:t>https://www.coding4girls.eu/</a:t>
            </a:r>
            <a:r>
              <a:rPr lang="en-US" sz="2000" dirty="0">
                <a:solidFill>
                  <a:srgbClr val="000000"/>
                </a:solidFill>
              </a:rPr>
              <a:t> </a:t>
            </a:r>
          </a:p>
          <a:p>
            <a:pPr marL="361950" lvl="1" indent="-266700">
              <a:lnSpc>
                <a:spcPct val="90000"/>
              </a:lnSpc>
              <a:buNone/>
            </a:pPr>
            <a:endParaRPr lang="en-US" sz="2000" dirty="0">
              <a:solidFill>
                <a:srgbClr val="000000"/>
              </a:solidFill>
            </a:endParaRPr>
          </a:p>
          <a:p>
            <a:pPr marL="361950" lvl="1" indent="-266700">
              <a:lnSpc>
                <a:spcPct val="90000"/>
              </a:lnSpc>
              <a:buNone/>
            </a:pPr>
            <a:endParaRPr lang="en-US" sz="2000" dirty="0">
              <a:solidFill>
                <a:srgbClr val="000000"/>
              </a:solidFill>
            </a:endParaRPr>
          </a:p>
          <a:p>
            <a:pPr marL="361950" lvl="1" indent="-266700">
              <a:lnSpc>
                <a:spcPct val="90000"/>
              </a:lnSpc>
            </a:pPr>
            <a:endParaRPr lang="en-US" sz="2000" dirty="0">
              <a:solidFill>
                <a:srgbClr val="000000"/>
              </a:solidFill>
            </a:endParaRPr>
          </a:p>
          <a:p>
            <a:pPr marL="361950" lvl="1" indent="-266700">
              <a:lnSpc>
                <a:spcPct val="90000"/>
              </a:lnSpc>
            </a:pPr>
            <a:endParaRPr lang="bg-BG" sz="2000" dirty="0">
              <a:solidFill>
                <a:srgbClr val="000000"/>
              </a:solidFill>
            </a:endParaRPr>
          </a:p>
          <a:p>
            <a:pPr marL="361950" lvl="1" indent="-266700"/>
            <a:r>
              <a:rPr lang="bg-BG" sz="2000" dirty="0"/>
              <a:t>Контакти:</a:t>
            </a:r>
            <a:br>
              <a:rPr lang="bg-BG" sz="2000" dirty="0"/>
            </a:br>
            <a:r>
              <a:rPr lang="bg-BG" sz="2000" dirty="0"/>
              <a:t>Даниела </a:t>
            </a:r>
            <a:r>
              <a:rPr lang="bg-BG" sz="2000" dirty="0" err="1"/>
              <a:t>Тупарова</a:t>
            </a:r>
            <a:r>
              <a:rPr lang="bg-BG" sz="2000" dirty="0"/>
              <a:t> - </a:t>
            </a:r>
            <a:r>
              <a:rPr lang="en-US" sz="2000" dirty="0">
                <a:hlinkClick r:id="rId6"/>
              </a:rPr>
              <a:t>ddureva@swu.bg</a:t>
            </a:r>
            <a:endParaRPr lang="bg-BG" sz="2000" dirty="0">
              <a:solidFill>
                <a:srgbClr val="000000"/>
              </a:solidFill>
            </a:endParaRPr>
          </a:p>
          <a:p>
            <a:pPr marL="95250" lvl="1" indent="0">
              <a:lnSpc>
                <a:spcPct val="90000"/>
              </a:lnSpc>
              <a:buNone/>
            </a:pPr>
            <a:endParaRPr lang="bg-BG" sz="2000" dirty="0">
              <a:solidFill>
                <a:srgbClr val="000000"/>
              </a:solidFill>
            </a:endParaRPr>
          </a:p>
          <a:p>
            <a:pPr>
              <a:lnSpc>
                <a:spcPct val="90000"/>
              </a:lnSpc>
            </a:pPr>
            <a:endParaRPr lang="bg-BG" sz="2000" dirty="0">
              <a:solidFill>
                <a:srgbClr val="000000"/>
              </a:solidFill>
            </a:endParaRPr>
          </a:p>
        </p:txBody>
      </p:sp>
    </p:spTree>
    <p:extLst>
      <p:ext uri="{BB962C8B-B14F-4D97-AF65-F5344CB8AC3E}">
        <p14:creationId xmlns:p14="http://schemas.microsoft.com/office/powerpoint/2010/main" val="23669966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Въведение</a:t>
            </a:r>
            <a:endParaRPr lang="en-GB" dirty="0"/>
          </a:p>
        </p:txBody>
      </p:sp>
      <p:sp>
        <p:nvSpPr>
          <p:cNvPr id="5" name="Content Placeholder 4"/>
          <p:cNvSpPr>
            <a:spLocks noGrp="1"/>
          </p:cNvSpPr>
          <p:nvPr>
            <p:ph sz="half" idx="1"/>
          </p:nvPr>
        </p:nvSpPr>
        <p:spPr>
          <a:solidFill>
            <a:srgbClr val="FFCC66"/>
          </a:solidFill>
        </p:spPr>
        <p:txBody>
          <a:bodyPr>
            <a:normAutofit fontScale="92500"/>
          </a:bodyPr>
          <a:lstStyle/>
          <a:p>
            <a:pPr marL="0" indent="0">
              <a:buNone/>
            </a:pPr>
            <a:r>
              <a:rPr lang="ru-RU" b="1" dirty="0"/>
              <a:t>Национален </a:t>
            </a:r>
            <a:r>
              <a:rPr lang="ru-RU" b="1" dirty="0" err="1"/>
              <a:t>център</a:t>
            </a:r>
            <a:r>
              <a:rPr lang="ru-RU" b="1" dirty="0"/>
              <a:t> за </a:t>
            </a:r>
            <a:r>
              <a:rPr lang="ru-RU" b="1" dirty="0" err="1"/>
              <a:t>образователна</a:t>
            </a:r>
            <a:r>
              <a:rPr lang="ru-RU" b="1" dirty="0"/>
              <a:t> статистика в САЩ:</a:t>
            </a:r>
          </a:p>
          <a:p>
            <a:pPr marL="0" indent="0">
              <a:buNone/>
            </a:pPr>
            <a:r>
              <a:rPr lang="ru-RU" dirty="0"/>
              <a:t>Само 18% от </a:t>
            </a:r>
            <a:r>
              <a:rPr lang="ru-RU" dirty="0" err="1"/>
              <a:t>завършилите</a:t>
            </a:r>
            <a:r>
              <a:rPr lang="ru-RU" dirty="0"/>
              <a:t> </a:t>
            </a:r>
            <a:r>
              <a:rPr lang="ru-RU" dirty="0" err="1"/>
              <a:t>университетски</a:t>
            </a:r>
            <a:r>
              <a:rPr lang="ru-RU" dirty="0"/>
              <a:t> </a:t>
            </a:r>
            <a:r>
              <a:rPr lang="ru-RU" dirty="0" err="1"/>
              <a:t>специалности</a:t>
            </a:r>
            <a:r>
              <a:rPr lang="ru-RU" dirty="0"/>
              <a:t> в </a:t>
            </a:r>
            <a:r>
              <a:rPr lang="ru-RU" dirty="0" err="1"/>
              <a:t>областта</a:t>
            </a:r>
            <a:r>
              <a:rPr lang="ru-RU" dirty="0"/>
              <a:t> на </a:t>
            </a:r>
            <a:r>
              <a:rPr lang="ru-RU" dirty="0" err="1"/>
              <a:t>компютърните</a:t>
            </a:r>
            <a:r>
              <a:rPr lang="ru-RU" dirty="0"/>
              <a:t> науки </a:t>
            </a:r>
            <a:r>
              <a:rPr lang="ru-RU" dirty="0" err="1"/>
              <a:t>са</a:t>
            </a:r>
            <a:r>
              <a:rPr lang="ru-RU" dirty="0"/>
              <a:t> жени.</a:t>
            </a:r>
          </a:p>
          <a:p>
            <a:pPr marL="0" indent="0">
              <a:buNone/>
            </a:pPr>
            <a:r>
              <a:rPr lang="ru-RU" dirty="0" err="1"/>
              <a:t>Различието</a:t>
            </a:r>
            <a:r>
              <a:rPr lang="ru-RU" dirty="0"/>
              <a:t> между </a:t>
            </a:r>
            <a:r>
              <a:rPr lang="ru-RU" dirty="0" err="1"/>
              <a:t>половете</a:t>
            </a:r>
            <a:r>
              <a:rPr lang="ru-RU" dirty="0"/>
              <a:t> в </a:t>
            </a:r>
            <a:r>
              <a:rPr lang="ru-RU" dirty="0" err="1"/>
              <a:t>броя</a:t>
            </a:r>
            <a:r>
              <a:rPr lang="ru-RU" dirty="0"/>
              <a:t> на </a:t>
            </a:r>
            <a:r>
              <a:rPr lang="ru-RU" dirty="0" err="1"/>
              <a:t>изучаващите</a:t>
            </a:r>
            <a:r>
              <a:rPr lang="ru-RU" dirty="0"/>
              <a:t> </a:t>
            </a:r>
            <a:r>
              <a:rPr lang="ru-RU" dirty="0" err="1"/>
              <a:t>компютърни</a:t>
            </a:r>
            <a:r>
              <a:rPr lang="ru-RU" dirty="0"/>
              <a:t> науки се </a:t>
            </a:r>
            <a:r>
              <a:rPr lang="ru-RU" dirty="0" err="1"/>
              <a:t>наблюдава</a:t>
            </a:r>
            <a:r>
              <a:rPr lang="ru-RU" dirty="0"/>
              <a:t> и на </a:t>
            </a:r>
            <a:r>
              <a:rPr lang="ru-RU" dirty="0" err="1"/>
              <a:t>професионално</a:t>
            </a:r>
            <a:r>
              <a:rPr lang="ru-RU" dirty="0"/>
              <a:t> </a:t>
            </a:r>
            <a:r>
              <a:rPr lang="ru-RU" dirty="0" err="1"/>
              <a:t>ниво</a:t>
            </a:r>
            <a:r>
              <a:rPr lang="ru-RU" dirty="0"/>
              <a:t>.</a:t>
            </a:r>
          </a:p>
        </p:txBody>
      </p:sp>
      <p:sp>
        <p:nvSpPr>
          <p:cNvPr id="6" name="Content Placeholder 5"/>
          <p:cNvSpPr>
            <a:spLocks noGrp="1"/>
          </p:cNvSpPr>
          <p:nvPr>
            <p:ph sz="half" idx="2"/>
          </p:nvPr>
        </p:nvSpPr>
        <p:spPr>
          <a:solidFill>
            <a:srgbClr val="CCFF99"/>
          </a:solidFill>
        </p:spPr>
        <p:txBody>
          <a:bodyPr>
            <a:normAutofit fontScale="92500"/>
          </a:bodyPr>
          <a:lstStyle/>
          <a:p>
            <a:pPr marL="0" indent="0">
              <a:buNone/>
            </a:pPr>
            <a:r>
              <a:rPr lang="ru-RU" b="1" dirty="0"/>
              <a:t>Доклад на </a:t>
            </a:r>
            <a:r>
              <a:rPr lang="ru-RU" b="1" dirty="0" err="1"/>
              <a:t>Европейската</a:t>
            </a:r>
            <a:r>
              <a:rPr lang="ru-RU" b="1" dirty="0"/>
              <a:t> </a:t>
            </a:r>
            <a:r>
              <a:rPr lang="ru-RU" b="1" dirty="0" err="1"/>
              <a:t>комисия</a:t>
            </a:r>
            <a:r>
              <a:rPr lang="ru-RU" b="1" dirty="0"/>
              <a:t>:</a:t>
            </a:r>
          </a:p>
          <a:p>
            <a:pPr marL="0" indent="0">
              <a:buNone/>
            </a:pPr>
            <a:r>
              <a:rPr lang="ru-RU" dirty="0"/>
              <a:t>„От </a:t>
            </a:r>
            <a:r>
              <a:rPr lang="ru-RU" dirty="0" err="1"/>
              <a:t>всеки</a:t>
            </a:r>
            <a:r>
              <a:rPr lang="ru-RU" dirty="0"/>
              <a:t> 1000 жени с </a:t>
            </a:r>
            <a:r>
              <a:rPr lang="bg-BG" dirty="0"/>
              <a:t>б</a:t>
            </a:r>
            <a:r>
              <a:rPr lang="ru-RU" dirty="0" err="1"/>
              <a:t>акалавърска</a:t>
            </a:r>
            <a:r>
              <a:rPr lang="ru-RU" dirty="0"/>
              <a:t> или друга </a:t>
            </a:r>
            <a:r>
              <a:rPr lang="ru-RU" dirty="0" err="1"/>
              <a:t>първа</a:t>
            </a:r>
            <a:r>
              <a:rPr lang="ru-RU" dirty="0"/>
              <a:t> степен само 29 </a:t>
            </a:r>
            <a:r>
              <a:rPr lang="ru-RU" dirty="0" err="1"/>
              <a:t>имат</a:t>
            </a:r>
            <a:r>
              <a:rPr lang="ru-RU" dirty="0"/>
              <a:t> степен в </a:t>
            </a:r>
            <a:r>
              <a:rPr lang="ru-RU" dirty="0" err="1"/>
              <a:t>областта</a:t>
            </a:r>
            <a:r>
              <a:rPr lang="ru-RU" dirty="0"/>
              <a:t> на </a:t>
            </a:r>
            <a:r>
              <a:rPr lang="ru-RU" dirty="0" err="1"/>
              <a:t>информационните</a:t>
            </a:r>
            <a:r>
              <a:rPr lang="ru-RU" dirty="0"/>
              <a:t> и </a:t>
            </a:r>
            <a:r>
              <a:rPr lang="ru-RU" dirty="0" err="1"/>
              <a:t>комуникационни</a:t>
            </a:r>
            <a:r>
              <a:rPr lang="ru-RU" dirty="0"/>
              <a:t> технологии (ICT) (за сравнение: 95 </a:t>
            </a:r>
            <a:r>
              <a:rPr lang="ru-RU" dirty="0" err="1"/>
              <a:t>са</a:t>
            </a:r>
            <a:r>
              <a:rPr lang="ru-RU" dirty="0"/>
              <a:t> </a:t>
            </a:r>
            <a:r>
              <a:rPr lang="ru-RU" dirty="0" err="1"/>
              <a:t>мъже</a:t>
            </a:r>
            <a:r>
              <a:rPr lang="ru-RU" dirty="0"/>
              <a:t>), </a:t>
            </a:r>
            <a:r>
              <a:rPr lang="ru-RU" dirty="0" err="1"/>
              <a:t>като</a:t>
            </a:r>
            <a:r>
              <a:rPr lang="ru-RU" dirty="0"/>
              <a:t> само 4 на 1000 жени след </a:t>
            </a:r>
            <a:r>
              <a:rPr lang="ru-RU" dirty="0" err="1"/>
              <a:t>това</a:t>
            </a:r>
            <a:r>
              <a:rPr lang="ru-RU" dirty="0"/>
              <a:t> </a:t>
            </a:r>
            <a:r>
              <a:rPr lang="ru-RU" dirty="0" err="1"/>
              <a:t>работят</a:t>
            </a:r>
            <a:r>
              <a:rPr lang="ru-RU" dirty="0"/>
              <a:t> в </a:t>
            </a:r>
            <a:r>
              <a:rPr lang="ru-RU" dirty="0" err="1"/>
              <a:t>този</a:t>
            </a:r>
            <a:r>
              <a:rPr lang="ru-RU" dirty="0"/>
              <a:t> сектор”.</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8892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bg-BG" dirty="0"/>
              <a:t>Данни от </a:t>
            </a:r>
            <a:r>
              <a:rPr lang="bg-BG" dirty="0" err="1"/>
              <a:t>Евростат</a:t>
            </a:r>
            <a:endParaRPr lang="en-GB" dirty="0"/>
          </a:p>
        </p:txBody>
      </p:sp>
      <p:sp>
        <p:nvSpPr>
          <p:cNvPr id="7" name="Content Placeholder 6"/>
          <p:cNvSpPr>
            <a:spLocks noGrp="1"/>
          </p:cNvSpPr>
          <p:nvPr>
            <p:ph idx="1"/>
          </p:nvPr>
        </p:nvSpPr>
        <p:spPr/>
        <p:txBody>
          <a:bodyPr>
            <a:normAutofit lnSpcReduction="10000"/>
          </a:bodyPr>
          <a:lstStyle/>
          <a:p>
            <a:r>
              <a:rPr lang="bg-BG" dirty="0"/>
              <a:t>За 2017 г. в 28-те страни членки на ЕС 3,8% от заетите работят в ИТ сектора. </a:t>
            </a:r>
          </a:p>
          <a:p>
            <a:pPr lvl="1"/>
            <a:r>
              <a:rPr lang="bg-BG" dirty="0"/>
              <a:t>България - 2,8%, Гърция - 1,6, Турция –  0,9%, Португалия – 2,2%, Италия – 2,6%, Хърватия – 3,3%,  Словения – 3,8%.</a:t>
            </a:r>
          </a:p>
          <a:p>
            <a:r>
              <a:rPr lang="bg-BG" dirty="0"/>
              <a:t>Тенденция към намаляване броя на жените, заети в областта на ИТ. </a:t>
            </a:r>
          </a:p>
          <a:p>
            <a:pPr lvl="1"/>
            <a:r>
              <a:rPr lang="bg-BG" dirty="0"/>
              <a:t>в Европа средно около 20% от заетите в ИТ бизнеса са жени. </a:t>
            </a:r>
          </a:p>
          <a:p>
            <a:r>
              <a:rPr lang="bg-BG" dirty="0"/>
              <a:t>По данни на Евростат за периода 2007-2017 г. средно за 28-те членки на ЕС</a:t>
            </a:r>
            <a:r>
              <a:rPr lang="en-US" dirty="0"/>
              <a:t>,</a:t>
            </a:r>
            <a:r>
              <a:rPr lang="bg-BG" dirty="0"/>
              <a:t> жените в ИТ сектора са намалели от 22,5% до 17,2%. </a:t>
            </a:r>
          </a:p>
          <a:p>
            <a:pPr lvl="1"/>
            <a:r>
              <a:rPr lang="bg-BG" dirty="0"/>
              <a:t>България - през 2007 г. 27,2% от заетите в ИТ сектора са били жени, а през 2017 – 26,5%. Това е и най-високият процент на заети жени в ИТ сектора.</a:t>
            </a:r>
          </a:p>
          <a:p>
            <a:endParaRPr lang="en-GB" dirty="0"/>
          </a:p>
        </p:txBody>
      </p:sp>
    </p:spTree>
    <p:extLst>
      <p:ext uri="{BB962C8B-B14F-4D97-AF65-F5344CB8AC3E}">
        <p14:creationId xmlns:p14="http://schemas.microsoft.com/office/powerpoint/2010/main" val="392879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dirty="0"/>
              <a:t>Цели</a:t>
            </a:r>
            <a:endParaRPr lang="en-GB" dirty="0"/>
          </a:p>
        </p:txBody>
      </p:sp>
      <p:sp>
        <p:nvSpPr>
          <p:cNvPr id="3" name="Content Placeholder 2"/>
          <p:cNvSpPr>
            <a:spLocks noGrp="1"/>
          </p:cNvSpPr>
          <p:nvPr>
            <p:ph idx="1"/>
          </p:nvPr>
        </p:nvSpPr>
        <p:spPr>
          <a:xfrm>
            <a:off x="838200" y="1825624"/>
            <a:ext cx="10515600" cy="4645513"/>
          </a:xfrm>
        </p:spPr>
        <p:txBody>
          <a:bodyPr>
            <a:normAutofit/>
          </a:bodyPr>
          <a:lstStyle/>
          <a:p>
            <a:pPr lvl="0"/>
            <a:r>
              <a:rPr lang="bg-BG" dirty="0"/>
              <a:t>Преодоляване на </a:t>
            </a:r>
            <a:r>
              <a:rPr lang="bg-BG" b="1" dirty="0"/>
              <a:t>драстичната разлика в броя на мъжете и жените, </a:t>
            </a:r>
            <a:r>
              <a:rPr lang="bg-BG" dirty="0"/>
              <a:t>изучаващи компютърни науки и работещи в тази област, чрез въвеждане на иновативни методи на обучение. </a:t>
            </a:r>
          </a:p>
          <a:p>
            <a:pPr lvl="0"/>
            <a:r>
              <a:rPr lang="bg-BG" b="1" dirty="0"/>
              <a:t>Привличане на младите хора, </a:t>
            </a:r>
            <a:r>
              <a:rPr lang="bg-BG" dirty="0"/>
              <a:t>като се повиши нивото на информираност що се отнася до възможността за реализация в областта на компютърните науки.</a:t>
            </a:r>
            <a:r>
              <a:rPr lang="bg-BG" b="1" dirty="0"/>
              <a:t> </a:t>
            </a:r>
            <a:endParaRPr lang="bg-BG" dirty="0"/>
          </a:p>
          <a:p>
            <a:pPr lvl="0"/>
            <a:r>
              <a:rPr lang="bg-BG" b="1" dirty="0"/>
              <a:t>Въвеждане </a:t>
            </a:r>
            <a:r>
              <a:rPr lang="bg-BG" dirty="0"/>
              <a:t>на подхода дизайн мислене</a:t>
            </a:r>
            <a:r>
              <a:rPr lang="bg-BG" b="1" dirty="0"/>
              <a:t> </a:t>
            </a:r>
            <a:r>
              <a:rPr lang="bg-BG" dirty="0"/>
              <a:t>(</a:t>
            </a:r>
            <a:r>
              <a:rPr lang="en-US" dirty="0"/>
              <a:t>design thinking)</a:t>
            </a:r>
            <a:r>
              <a:rPr lang="bg-BG" dirty="0"/>
              <a:t>, свързан с решения, насочени към човека.</a:t>
            </a:r>
          </a:p>
        </p:txBody>
      </p:sp>
    </p:spTree>
    <p:extLst>
      <p:ext uri="{BB962C8B-B14F-4D97-AF65-F5344CB8AC3E}">
        <p14:creationId xmlns:p14="http://schemas.microsoft.com/office/powerpoint/2010/main" val="395246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5A33-41EF-4B43-9B2D-DF42EA12F98A}"/>
              </a:ext>
            </a:extLst>
          </p:cNvPr>
          <p:cNvSpPr>
            <a:spLocks noGrp="1"/>
          </p:cNvSpPr>
          <p:nvPr>
            <p:ph type="title"/>
          </p:nvPr>
        </p:nvSpPr>
        <p:spPr/>
        <p:txBody>
          <a:bodyPr/>
          <a:lstStyle/>
          <a:p>
            <a:r>
              <a:rPr lang="bg-BG" dirty="0"/>
              <a:t>Целеви групи</a:t>
            </a:r>
          </a:p>
        </p:txBody>
      </p:sp>
      <p:sp>
        <p:nvSpPr>
          <p:cNvPr id="3" name="Content Placeholder 2">
            <a:extLst>
              <a:ext uri="{FF2B5EF4-FFF2-40B4-BE49-F238E27FC236}">
                <a16:creationId xmlns:a16="http://schemas.microsoft.com/office/drawing/2014/main" id="{AB87B8B0-7A52-482B-AD17-3A9A78363F9D}"/>
              </a:ext>
            </a:extLst>
          </p:cNvPr>
          <p:cNvSpPr>
            <a:spLocks noGrp="1"/>
          </p:cNvSpPr>
          <p:nvPr>
            <p:ph idx="1"/>
          </p:nvPr>
        </p:nvSpPr>
        <p:spPr>
          <a:xfrm>
            <a:off x="855784" y="2036640"/>
            <a:ext cx="10515600" cy="4351338"/>
          </a:xfrm>
        </p:spPr>
        <p:txBody>
          <a:bodyPr>
            <a:normAutofit/>
          </a:bodyPr>
          <a:lstStyle/>
          <a:p>
            <a:r>
              <a:rPr lang="bg-BG" dirty="0"/>
              <a:t>Преките участници са учители от основното и средното образование (с ученици на възраст между 10 и 16 години).</a:t>
            </a:r>
          </a:p>
          <a:p>
            <a:r>
              <a:rPr lang="en-GB" dirty="0"/>
              <a:t>CODING4GIRLS </a:t>
            </a:r>
            <a:r>
              <a:rPr lang="bg-BG" dirty="0"/>
              <a:t>щ</a:t>
            </a:r>
            <a:r>
              <a:rPr lang="en-US" dirty="0"/>
              <a:t>e </a:t>
            </a:r>
            <a:r>
              <a:rPr lang="bg-BG" dirty="0"/>
              <a:t>провери на практика предложената </a:t>
            </a:r>
            <a:r>
              <a:rPr lang="bg-BG" b="1" dirty="0"/>
              <a:t>рамка на обучение </a:t>
            </a:r>
            <a:r>
              <a:rPr lang="bg-BG" dirty="0"/>
              <a:t>чрез </a:t>
            </a:r>
            <a:r>
              <a:rPr lang="bg-BG" b="1" dirty="0"/>
              <a:t>проектиране</a:t>
            </a:r>
            <a:r>
              <a:rPr lang="bg-BG" dirty="0"/>
              <a:t> и </a:t>
            </a:r>
            <a:r>
              <a:rPr lang="bg-BG" b="1" dirty="0"/>
              <a:t>разработване</a:t>
            </a:r>
            <a:r>
              <a:rPr lang="bg-BG" dirty="0"/>
              <a:t> на </a:t>
            </a:r>
            <a:r>
              <a:rPr lang="bg-BG" b="1" dirty="0"/>
              <a:t>сериозни игри</a:t>
            </a:r>
            <a:r>
              <a:rPr lang="bg-BG" dirty="0"/>
              <a:t>, повишаващи нивото на информираност, в Словения, Гърция, Турция, Италия, Хърватска, България и Португалия.   </a:t>
            </a:r>
            <a:r>
              <a:rPr lang="bg-BG" b="1" dirty="0"/>
              <a:t>  </a:t>
            </a:r>
            <a:r>
              <a:rPr lang="bg-BG" dirty="0"/>
              <a:t>  </a:t>
            </a:r>
          </a:p>
        </p:txBody>
      </p:sp>
    </p:spTree>
    <p:extLst>
      <p:ext uri="{BB962C8B-B14F-4D97-AF65-F5344CB8AC3E}">
        <p14:creationId xmlns:p14="http://schemas.microsoft.com/office/powerpoint/2010/main" val="207132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Участници</a:t>
            </a:r>
            <a:endParaRPr lang="en-GB" dirty="0"/>
          </a:p>
        </p:txBody>
      </p:sp>
      <p:sp>
        <p:nvSpPr>
          <p:cNvPr id="3" name="Content Placeholder 2"/>
          <p:cNvSpPr>
            <a:spLocks noGrp="1"/>
          </p:cNvSpPr>
          <p:nvPr>
            <p:ph idx="1"/>
          </p:nvPr>
        </p:nvSpPr>
        <p:spPr/>
        <p:txBody>
          <a:bodyPr>
            <a:normAutofit/>
          </a:bodyPr>
          <a:lstStyle/>
          <a:p>
            <a:r>
              <a:rPr lang="bg-BG" b="1" dirty="0"/>
              <a:t>Координатор</a:t>
            </a:r>
            <a:r>
              <a:rPr lang="bg-BG" dirty="0"/>
              <a:t> - Университет на Любляна, Словения</a:t>
            </a:r>
          </a:p>
          <a:p>
            <a:r>
              <a:rPr lang="bg-BG" b="1" dirty="0"/>
              <a:t>Партньори:</a:t>
            </a:r>
          </a:p>
          <a:p>
            <a:pPr lvl="1"/>
            <a:r>
              <a:rPr lang="bg-BG" b="1" dirty="0"/>
              <a:t>Югозападен университет „Неофит Рилски”, България</a:t>
            </a:r>
          </a:p>
          <a:p>
            <a:pPr lvl="1"/>
            <a:r>
              <a:rPr lang="it-IT" dirty="0"/>
              <a:t>Университет на Риека</a:t>
            </a:r>
            <a:r>
              <a:rPr lang="bg-BG" dirty="0"/>
              <a:t>, Хърватска</a:t>
            </a:r>
          </a:p>
          <a:p>
            <a:pPr lvl="1"/>
            <a:r>
              <a:rPr lang="bg-BG" dirty="0"/>
              <a:t>Университет на Тесалия, Гърция</a:t>
            </a:r>
          </a:p>
          <a:p>
            <a:pPr lvl="1"/>
            <a:r>
              <a:rPr lang="bg-BG" dirty="0"/>
              <a:t>Асоциация „</a:t>
            </a:r>
            <a:r>
              <a:rPr lang="en-US" dirty="0"/>
              <a:t>EU-Track”, </a:t>
            </a:r>
            <a:r>
              <a:rPr lang="bg-BG" dirty="0"/>
              <a:t>Италия</a:t>
            </a:r>
          </a:p>
          <a:p>
            <a:pPr lvl="1"/>
            <a:r>
              <a:rPr lang="de-DE" b="1" dirty="0"/>
              <a:t> </a:t>
            </a:r>
            <a:r>
              <a:rPr lang="bg-BG" dirty="0"/>
              <a:t>Виртуален </a:t>
            </a:r>
            <a:r>
              <a:rPr lang="bg-BG" dirty="0" err="1"/>
              <a:t>Кампус</a:t>
            </a:r>
            <a:r>
              <a:rPr lang="bg-BG" dirty="0"/>
              <a:t>, Португалия</a:t>
            </a:r>
          </a:p>
          <a:p>
            <a:pPr lvl="1"/>
            <a:r>
              <a:rPr lang="de-DE" b="1" dirty="0"/>
              <a:t> </a:t>
            </a:r>
            <a:r>
              <a:rPr lang="bg-BG" dirty="0"/>
              <a:t>Област Истанбул, Департамент „Европейски съюз и международно сътрудничество”</a:t>
            </a:r>
            <a:r>
              <a:rPr lang="de-DE" dirty="0"/>
              <a:t>, </a:t>
            </a:r>
            <a:r>
              <a:rPr lang="bg-BG" dirty="0"/>
              <a:t>Турция</a:t>
            </a:r>
          </a:p>
          <a:p>
            <a:endParaRPr lang="en-GB" dirty="0"/>
          </a:p>
        </p:txBody>
      </p:sp>
    </p:spTree>
    <p:extLst>
      <p:ext uri="{BB962C8B-B14F-4D97-AF65-F5344CB8AC3E}">
        <p14:creationId xmlns:p14="http://schemas.microsoft.com/office/powerpoint/2010/main" val="316282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D28A60-19A1-4FF7-990F-8AE531161746}"/>
              </a:ext>
            </a:extLst>
          </p:cNvPr>
          <p:cNvPicPr>
            <a:picLocks noChangeAspect="1"/>
          </p:cNvPicPr>
          <p:nvPr/>
        </p:nvPicPr>
        <p:blipFill>
          <a:blip r:embed="rId3"/>
          <a:stretch>
            <a:fillRect/>
          </a:stretch>
        </p:blipFill>
        <p:spPr>
          <a:xfrm>
            <a:off x="4460443" y="2753374"/>
            <a:ext cx="7731557" cy="4104625"/>
          </a:xfrm>
          <a:prstGeom prst="rect">
            <a:avLst/>
          </a:prstGeom>
        </p:spPr>
      </p:pic>
      <p:sp>
        <p:nvSpPr>
          <p:cNvPr id="2" name="Title 1"/>
          <p:cNvSpPr>
            <a:spLocks noGrp="1"/>
          </p:cNvSpPr>
          <p:nvPr>
            <p:ph type="title"/>
          </p:nvPr>
        </p:nvSpPr>
        <p:spPr/>
        <p:txBody>
          <a:bodyPr/>
          <a:lstStyle/>
          <a:p>
            <a:r>
              <a:rPr lang="bg-BG" dirty="0"/>
              <a:t>Основни продукти, които са</a:t>
            </a:r>
            <a:br>
              <a:rPr lang="bg-BG" dirty="0"/>
            </a:br>
            <a:r>
              <a:rPr lang="bg-BG" dirty="0"/>
              <a:t> разработени в рамките на проекта</a:t>
            </a:r>
            <a:endParaRPr lang="en-GB" dirty="0"/>
          </a:p>
        </p:txBody>
      </p:sp>
      <p:sp>
        <p:nvSpPr>
          <p:cNvPr id="3" name="Content Placeholder 2"/>
          <p:cNvSpPr>
            <a:spLocks noGrp="1"/>
          </p:cNvSpPr>
          <p:nvPr>
            <p:ph idx="1"/>
          </p:nvPr>
        </p:nvSpPr>
        <p:spPr>
          <a:xfrm>
            <a:off x="547349" y="1825624"/>
            <a:ext cx="3913094" cy="5032375"/>
          </a:xfrm>
        </p:spPr>
        <p:txBody>
          <a:bodyPr>
            <a:normAutofit fontScale="92500" lnSpcReduction="20000"/>
          </a:bodyPr>
          <a:lstStyle/>
          <a:p>
            <a:r>
              <a:rPr lang="en-US" dirty="0"/>
              <a:t>IO</a:t>
            </a:r>
            <a:r>
              <a:rPr lang="bg-BG" dirty="0"/>
              <a:t> 1 – </a:t>
            </a:r>
            <a:r>
              <a:rPr lang="bg-BG" dirty="0" err="1"/>
              <a:t>Методологическа</a:t>
            </a:r>
            <a:r>
              <a:rPr lang="bg-BG" dirty="0"/>
              <a:t> рамка за обучение. </a:t>
            </a:r>
          </a:p>
          <a:p>
            <a:pPr lvl="1"/>
            <a:r>
              <a:rPr lang="bg-BG" dirty="0"/>
              <a:t>Проучване състоянието на обучението по програмиране в страните партньори по проекта</a:t>
            </a:r>
          </a:p>
          <a:p>
            <a:pPr lvl="1"/>
            <a:r>
              <a:rPr lang="bg-BG" dirty="0"/>
              <a:t>Дефиниране на целите на обучение и очаквани резултати, върху които ще се изгради средата за създаване на игри за обучение по програмиране.</a:t>
            </a:r>
          </a:p>
          <a:p>
            <a:pPr lvl="1"/>
            <a:r>
              <a:rPr lang="bg-BG" dirty="0"/>
              <a:t>Очертаване на необходимите компетентности на учителите за прилагане на методологията на проекта. </a:t>
            </a:r>
            <a:endParaRPr lang="en-GB" dirty="0"/>
          </a:p>
        </p:txBody>
      </p:sp>
    </p:spTree>
    <p:extLst>
      <p:ext uri="{BB962C8B-B14F-4D97-AF65-F5344CB8AC3E}">
        <p14:creationId xmlns:p14="http://schemas.microsoft.com/office/powerpoint/2010/main" val="60072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Основни продукти, които са</a:t>
            </a:r>
            <a:br>
              <a:rPr lang="bg-BG" dirty="0"/>
            </a:br>
            <a:r>
              <a:rPr lang="bg-BG" dirty="0"/>
              <a:t> разработени в рамките на проекта</a:t>
            </a:r>
            <a:endParaRPr lang="en-GB" dirty="0"/>
          </a:p>
        </p:txBody>
      </p:sp>
      <p:sp>
        <p:nvSpPr>
          <p:cNvPr id="3" name="Content Placeholder 2"/>
          <p:cNvSpPr>
            <a:spLocks noGrp="1"/>
          </p:cNvSpPr>
          <p:nvPr>
            <p:ph idx="1"/>
          </p:nvPr>
        </p:nvSpPr>
        <p:spPr>
          <a:xfrm>
            <a:off x="461684" y="2013884"/>
            <a:ext cx="4361328" cy="4844116"/>
          </a:xfrm>
        </p:spPr>
        <p:txBody>
          <a:bodyPr>
            <a:normAutofit fontScale="92500" lnSpcReduction="10000"/>
          </a:bodyPr>
          <a:lstStyle/>
          <a:p>
            <a:r>
              <a:rPr lang="en-US" dirty="0"/>
              <a:t>IO</a:t>
            </a:r>
            <a:r>
              <a:rPr lang="bg-BG" dirty="0"/>
              <a:t> 2 – Развитие на умения за програмиране чрез сериозни игри в началното и средното училище.</a:t>
            </a:r>
          </a:p>
          <a:p>
            <a:r>
              <a:rPr lang="bg-BG" dirty="0"/>
              <a:t>Среда, в която:</a:t>
            </a:r>
          </a:p>
          <a:p>
            <a:pPr lvl="1"/>
            <a:r>
              <a:rPr lang="bg-BG" dirty="0"/>
              <a:t> Учителите могат да създават образователни игри, насочени към овладяване на умения за програмиране;</a:t>
            </a:r>
          </a:p>
          <a:p>
            <a:pPr lvl="1"/>
            <a:r>
              <a:rPr lang="bg-BG" dirty="0"/>
              <a:t>Учениците овладяват основни знания и умения за програмиране чрез игри;</a:t>
            </a:r>
          </a:p>
          <a:p>
            <a:pPr lvl="1"/>
            <a:r>
              <a:rPr lang="bg-BG" dirty="0"/>
              <a:t>Блок базирано програмиране на </a:t>
            </a:r>
            <a:r>
              <a:rPr lang="en-US" dirty="0"/>
              <a:t>Snap!</a:t>
            </a:r>
            <a:r>
              <a:rPr lang="bg-BG" dirty="0"/>
              <a:t> (</a:t>
            </a:r>
            <a:r>
              <a:rPr lang="en-US" dirty="0"/>
              <a:t>Scratch</a:t>
            </a:r>
            <a:r>
              <a:rPr lang="bg-BG" dirty="0"/>
              <a:t>)</a:t>
            </a:r>
            <a:r>
              <a:rPr lang="en-US" dirty="0"/>
              <a:t>.</a:t>
            </a:r>
            <a:endParaRPr lang="bg-BG" dirty="0"/>
          </a:p>
        </p:txBody>
      </p:sp>
      <p:pic>
        <p:nvPicPr>
          <p:cNvPr id="4" name="Picture 3">
            <a:extLst>
              <a:ext uri="{FF2B5EF4-FFF2-40B4-BE49-F238E27FC236}">
                <a16:creationId xmlns:a16="http://schemas.microsoft.com/office/drawing/2014/main" id="{4C5F9CA7-4B3F-4445-B7DA-CB65112BDDF8}"/>
              </a:ext>
            </a:extLst>
          </p:cNvPr>
          <p:cNvPicPr>
            <a:picLocks noChangeAspect="1"/>
          </p:cNvPicPr>
          <p:nvPr/>
        </p:nvPicPr>
        <p:blipFill>
          <a:blip r:embed="rId3"/>
          <a:stretch>
            <a:fillRect/>
          </a:stretch>
        </p:blipFill>
        <p:spPr>
          <a:xfrm>
            <a:off x="4807803" y="2940423"/>
            <a:ext cx="7401121" cy="3917577"/>
          </a:xfrm>
          <a:prstGeom prst="rect">
            <a:avLst/>
          </a:prstGeom>
        </p:spPr>
      </p:pic>
    </p:spTree>
    <p:extLst>
      <p:ext uri="{BB962C8B-B14F-4D97-AF65-F5344CB8AC3E}">
        <p14:creationId xmlns:p14="http://schemas.microsoft.com/office/powerpoint/2010/main" val="234939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Основни продукти, които са</a:t>
            </a:r>
            <a:br>
              <a:rPr lang="bg-BG" dirty="0"/>
            </a:br>
            <a:r>
              <a:rPr lang="bg-BG" dirty="0"/>
              <a:t> разработени в рамките на проекта</a:t>
            </a:r>
            <a:endParaRPr lang="en-GB" dirty="0"/>
          </a:p>
        </p:txBody>
      </p:sp>
      <p:sp>
        <p:nvSpPr>
          <p:cNvPr id="3" name="Content Placeholder 2"/>
          <p:cNvSpPr>
            <a:spLocks noGrp="1"/>
          </p:cNvSpPr>
          <p:nvPr>
            <p:ph idx="1"/>
          </p:nvPr>
        </p:nvSpPr>
        <p:spPr>
          <a:xfrm>
            <a:off x="461683" y="2013884"/>
            <a:ext cx="2747681" cy="4844116"/>
          </a:xfrm>
        </p:spPr>
        <p:txBody>
          <a:bodyPr>
            <a:normAutofit/>
          </a:bodyPr>
          <a:lstStyle/>
          <a:p>
            <a:r>
              <a:rPr lang="en-US" dirty="0"/>
              <a:t>IO</a:t>
            </a:r>
            <a:r>
              <a:rPr lang="bg-BG" dirty="0"/>
              <a:t> 2 – Развитие на умения за програмиране чрез сериозни игри в началното и средното училище.</a:t>
            </a:r>
          </a:p>
          <a:p>
            <a:endParaRPr lang="bg-BG" dirty="0"/>
          </a:p>
        </p:txBody>
      </p:sp>
      <p:pic>
        <p:nvPicPr>
          <p:cNvPr id="5" name="Picture 4">
            <a:extLst>
              <a:ext uri="{FF2B5EF4-FFF2-40B4-BE49-F238E27FC236}">
                <a16:creationId xmlns:a16="http://schemas.microsoft.com/office/drawing/2014/main" id="{928D874B-C3C0-419C-8644-1AC5E1716424}"/>
              </a:ext>
            </a:extLst>
          </p:cNvPr>
          <p:cNvPicPr>
            <a:picLocks noChangeAspect="1"/>
          </p:cNvPicPr>
          <p:nvPr/>
        </p:nvPicPr>
        <p:blipFill>
          <a:blip r:embed="rId3"/>
          <a:stretch>
            <a:fillRect/>
          </a:stretch>
        </p:blipFill>
        <p:spPr>
          <a:xfrm>
            <a:off x="3209364" y="2092927"/>
            <a:ext cx="8987113" cy="4757481"/>
          </a:xfrm>
          <a:prstGeom prst="rect">
            <a:avLst/>
          </a:prstGeom>
        </p:spPr>
      </p:pic>
    </p:spTree>
    <p:extLst>
      <p:ext uri="{BB962C8B-B14F-4D97-AF65-F5344CB8AC3E}">
        <p14:creationId xmlns:p14="http://schemas.microsoft.com/office/powerpoint/2010/main" val="4172572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1277</Words>
  <Application>Microsoft Office PowerPoint</Application>
  <PresentationFormat>Widescreen</PresentationFormat>
  <Paragraphs>79</Paragraphs>
  <Slides>15</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Wingdings</vt:lpstr>
      <vt:lpstr>Office Theme</vt:lpstr>
      <vt:lpstr>Документ</vt:lpstr>
      <vt:lpstr>ПРОЕКТЪТ CODING4GIRLS – ВЪЗМОЖНОСТИ ЗА ОБУЧЕНИЕ ПО ПРОГРАМИРАНЕ В ИГРОВА СРЕДА ЧРЕЗ СЪЗДАВАНЕ НА ИГРИ</vt:lpstr>
      <vt:lpstr>Въведение</vt:lpstr>
      <vt:lpstr>Данни от Евростат</vt:lpstr>
      <vt:lpstr>Цели</vt:lpstr>
      <vt:lpstr>Целеви групи</vt:lpstr>
      <vt:lpstr>Участници</vt:lpstr>
      <vt:lpstr>Основни продукти, които са  разработени в рамките на проекта</vt:lpstr>
      <vt:lpstr>Основни продукти, които са  разработени в рамките на проекта</vt:lpstr>
      <vt:lpstr>Основни продукти, които са  разработени в рамките на проекта</vt:lpstr>
      <vt:lpstr>Основни продукти, които са  разработени в рамките на проекта</vt:lpstr>
      <vt:lpstr>Основни продукти, които са  разработени в рамките на проекта</vt:lpstr>
      <vt:lpstr>Основни продукти, които са  разработени в рамките на проекта</vt:lpstr>
      <vt:lpstr>Актуална информация - https://www.coding4girls.eu/ </vt:lpstr>
      <vt:lpstr>Актуална информация  https://www.facebook.com/coding4girls </vt:lpstr>
      <vt:lpstr>Благодаря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O3  Instructional Support Content</dc:title>
  <dc:creator>Даниела Тупарова</dc:creator>
  <cp:lastModifiedBy>leo1</cp:lastModifiedBy>
  <cp:revision>51</cp:revision>
  <dcterms:created xsi:type="dcterms:W3CDTF">2018-10-12T10:36:45Z</dcterms:created>
  <dcterms:modified xsi:type="dcterms:W3CDTF">2020-12-15T19:33:26Z</dcterms:modified>
</cp:coreProperties>
</file>