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убавена Атанасова" initials="ХА" lastIdx="1" clrIdx="0">
    <p:extLst>
      <p:ext uri="{19B8F6BF-5375-455C-9EA6-DF929625EA0E}">
        <p15:presenceInfo xmlns:p15="http://schemas.microsoft.com/office/powerpoint/2012/main" userId="S::hubavena.atanasova@edu.mon.bg::295e9796-8661-4860-a85d-5f65c8051a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CDC480B-85DF-4B1A-9EB1-9C4AF87B8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8AF0C75A-A61C-4A4A-B47B-60749A574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574ADC9-F173-4C69-9813-D8B3420C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0620459-7669-46C4-A99E-0858CF31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407C604-A6F8-493A-B269-D4A0C151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721081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64A8558-E602-4B38-B9DC-14B4B3BC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D5687A74-DE7C-4BAB-9511-F33ADD435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1448AB6-4165-4AC3-A45C-CA15BB3E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7CC88A2-3166-40C0-BBE6-A07A8B49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8223958-5B6B-432F-B65C-17E79AA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204240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2734087E-F1EE-40AA-8D9A-DA2CB1944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5F502564-DC87-4F7C-BB54-B60DD0C21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FA6C178-43D7-44FF-A0A3-76EDBA30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7678085-04F2-4E90-BDF4-14B3F39B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C90B246-4FFD-4141-A21C-F530852C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97350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1D2A0C2-6EA8-486A-88DD-E836588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541ECE9-0D41-4BFB-BCB1-83EC666E2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6EBA5E4-9DCF-4DB5-B257-40FA7148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95D8CB7-FEB5-4D1A-A228-09CB3BA0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240A220-FC46-4BF9-93E3-35BDEDCD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07798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4236DF4-5204-4DEF-A796-5F94545B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9357EC6-44C6-41E8-A260-A04A36AB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6B4FA2B-E528-48C0-98DD-7BC8DD99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7551A03-3059-49A6-8664-802DD5E5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7D4B755-9CF3-4640-9D97-25D54F8B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259613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42810A8-DFA8-4911-805A-15FFB359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CE823B3-BC05-49C4-B0C6-5C37B3E7A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6BDA7F0E-C95D-4DAA-B5AF-598855ADE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ABC6C32-BB2C-4E75-A005-A95C15C3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4026946-A1C9-4BE8-AAAE-62E7FF15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D698736C-2FBE-4870-829F-0B647686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045682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A78CE23-EB8E-490A-946E-C4099895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608AFAA-C55B-489B-9A77-859BDD22E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F970768-03F1-43C1-8082-E92E6FEF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E8772ECE-8D37-4CAE-9814-2685DBC8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1F334ACB-0E52-4162-ACEE-7F974C0D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F0E00D11-1EFD-4E4B-B565-A10BA852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C3CA8F54-D2F7-41A0-92CB-DFB2E37D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AA8AE3A6-62AA-4729-B3DA-D2763EF9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681662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B87934-719B-4423-A613-7575925E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5DCA0FD9-B4A3-40B1-B7C8-B8E3AAD5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C5EC8DD3-CA08-4859-9556-A7ADFAFA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0AC11716-D631-4819-AC82-A307DBFB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608372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12E270EE-CF77-4E8F-9167-84FF7C4B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9917EA1C-F0B2-4907-A998-AB5C85D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68FBAFA9-8220-4C85-BBB9-5D54E1BB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397955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D5CC338-CD33-4190-B891-5363FEDE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05EDBFE-7D7F-4768-8BA5-AC94B45D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8D0F11B-32BB-4F99-BAF6-2ED5D9BFB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4FA3A80-8C8E-4582-B8E9-2275526D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D9FE95B-B029-42D7-9DF2-9FC7B6B3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0B5D660B-1093-4D45-9145-2AEBB9F2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41394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91E3A8-265B-4C01-A5F6-1E3FDFD2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706FF299-D122-4E85-87CA-CC73EBC15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C32149C-7FA5-4DCB-8507-242C14530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863B3BA7-641B-408F-9888-C2D44C68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0B1D0CA-105A-4443-807C-D8714126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03AFD9E2-02E7-4ECF-943C-E6499883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089420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DE77208F-1389-4B97-BCF6-33F6DC37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D6AD5A6-9495-4572-BA78-EAE8901A4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D658B0A-02E9-4C58-B260-140EC9F73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7E6B-8D5F-403D-8EEF-3CA4F390917E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738A8D9-7B51-48A5-8599-58CA36223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B8138DD-00D7-4163-A0EB-D22DEE1F7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8EE6-D478-41BD-B5E9-2450ECC402F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71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A3F9B2-C30E-4127-B7F6-98CE79B8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6548"/>
            <a:ext cx="9144000" cy="2387600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bg1"/>
                </a:solidFill>
                <a:latin typeface="Comic Sans MS" panose="030F0702030302020204" pitchFamily="66" charset="0"/>
              </a:rPr>
              <a:t>Думите в речта </a:t>
            </a:r>
            <a:br>
              <a:rPr lang="bg-BG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bg-BG" dirty="0">
                <a:solidFill>
                  <a:schemeClr val="bg1"/>
                </a:solidFill>
                <a:latin typeface="Comic Sans MS" panose="030F0702030302020204" pitchFamily="66" charset="0"/>
              </a:rPr>
              <a:t>БЕЛ 2.клас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BE2D030-D501-4C06-A6CA-96992DEE3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598" y="4817652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bg-BG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Хубавена Атанасова</a:t>
            </a:r>
          </a:p>
          <a:p>
            <a:pPr algn="l"/>
            <a:r>
              <a:rPr lang="bg-BG" dirty="0">
                <a:solidFill>
                  <a:schemeClr val="bg1"/>
                </a:solidFill>
                <a:latin typeface="Comic Sans MS" panose="030F0702030302020204" pitchFamily="66" charset="0"/>
              </a:rPr>
              <a:t>ФН – 22200342402</a:t>
            </a:r>
          </a:p>
          <a:p>
            <a:pPr algn="l"/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Специалност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Информационни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технологии 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при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обучението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начална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училищна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възраст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ОКС: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Магистър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7116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603F3D0-36AE-42A1-A1EB-63FCB0F9B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75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79" y="0"/>
            <a:ext cx="1174687" cy="1663273"/>
          </a:xfrm>
          <a:prstGeom prst="rect">
            <a:avLst/>
          </a:prstGeo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144E3A03-375B-4806-8BF8-72024AAED1CD}"/>
              </a:ext>
            </a:extLst>
          </p:cNvPr>
          <p:cNvSpPr/>
          <p:nvPr/>
        </p:nvSpPr>
        <p:spPr>
          <a:xfrm>
            <a:off x="334392" y="261407"/>
            <a:ext cx="5675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Коя дума в кой плик ще влезе?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6378D2B-4249-42E1-AFAA-CD872881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277" y1="24124" x2="21277" y2="24124"/>
                        <a14:foregroundMark x1="23582" y1="22102" x2="23582" y2="22102"/>
                        <a14:foregroundMark x1="23582" y1="22102" x2="23582" y2="22102"/>
                        <a14:foregroundMark x1="91312" y1="33423" x2="91312" y2="33423"/>
                        <a14:foregroundMark x1="91312" y1="33423" x2="91312" y2="33423"/>
                        <a14:foregroundMark x1="89362" y1="32345" x2="89362" y2="3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42" y="3163184"/>
            <a:ext cx="3323476" cy="32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F2EBA31-1756-4BF8-9D67-543BBE48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277" y1="24124" x2="21277" y2="24124"/>
                        <a14:foregroundMark x1="23582" y1="22102" x2="23582" y2="22102"/>
                        <a14:foregroundMark x1="23582" y1="22102" x2="23582" y2="22102"/>
                        <a14:foregroundMark x1="91312" y1="33423" x2="91312" y2="33423"/>
                        <a14:foregroundMark x1="91312" y1="33423" x2="91312" y2="33423"/>
                        <a14:foregroundMark x1="89362" y1="32345" x2="89362" y2="3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9" y="3163183"/>
            <a:ext cx="3323477" cy="32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2671C9E-FA67-42AE-8C34-15C8054A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277" y1="24124" x2="21277" y2="24124"/>
                        <a14:foregroundMark x1="23582" y1="22102" x2="23582" y2="22102"/>
                        <a14:foregroundMark x1="23582" y1="22102" x2="23582" y2="22102"/>
                        <a14:foregroundMark x1="91312" y1="33423" x2="91312" y2="33423"/>
                        <a14:foregroundMark x1="91312" y1="33423" x2="91312" y2="33423"/>
                        <a14:foregroundMark x1="89362" y1="32345" x2="89362" y2="3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47" y="3163183"/>
            <a:ext cx="3323475" cy="32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80D357E1-009B-47F1-B7F6-D49B62A90FEC}"/>
              </a:ext>
            </a:extLst>
          </p:cNvPr>
          <p:cNvSpPr/>
          <p:nvPr/>
        </p:nvSpPr>
        <p:spPr>
          <a:xfrm>
            <a:off x="852231" y="194501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топло</a:t>
            </a:r>
            <a:endParaRPr lang="bg-BG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AE6D8356-F72D-485F-84D9-6EA66FF75C39}"/>
              </a:ext>
            </a:extLst>
          </p:cNvPr>
          <p:cNvSpPr/>
          <p:nvPr/>
        </p:nvSpPr>
        <p:spPr>
          <a:xfrm>
            <a:off x="5770715" y="1303454"/>
            <a:ext cx="1983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слънце</a:t>
            </a:r>
            <a:endParaRPr lang="bg-BG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1A9BBB0E-7D1D-4D71-9753-53F200C5C742}"/>
              </a:ext>
            </a:extLst>
          </p:cNvPr>
          <p:cNvSpPr/>
          <p:nvPr/>
        </p:nvSpPr>
        <p:spPr>
          <a:xfrm>
            <a:off x="3926146" y="2127588"/>
            <a:ext cx="126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грее</a:t>
            </a:r>
            <a:endParaRPr lang="bg-BG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B4E1C7D3-B697-4791-BAA7-0F09F43B2959}"/>
              </a:ext>
            </a:extLst>
          </p:cNvPr>
          <p:cNvSpPr/>
          <p:nvPr/>
        </p:nvSpPr>
        <p:spPr>
          <a:xfrm>
            <a:off x="4603347" y="5214031"/>
            <a:ext cx="2728465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Какъв? Каква?</a:t>
            </a:r>
          </a:p>
          <a:p>
            <a:r>
              <a:rPr lang="bg-BG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Какво? Какви?</a:t>
            </a:r>
          </a:p>
          <a:p>
            <a:endParaRPr lang="bg-BG" sz="105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41C18DAB-CB74-464C-9396-B6DFAA69F1AF}"/>
              </a:ext>
            </a:extLst>
          </p:cNvPr>
          <p:cNvSpPr/>
          <p:nvPr/>
        </p:nvSpPr>
        <p:spPr>
          <a:xfrm>
            <a:off x="8362555" y="5271407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Какво прави?</a:t>
            </a:r>
            <a:endParaRPr lang="bg-BG" sz="11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FA3C9496-C5D6-4F7C-B7AF-C15E031610E4}"/>
              </a:ext>
            </a:extLst>
          </p:cNvPr>
          <p:cNvSpPr/>
          <p:nvPr/>
        </p:nvSpPr>
        <p:spPr>
          <a:xfrm>
            <a:off x="852231" y="5271407"/>
            <a:ext cx="2844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Какво е това?</a:t>
            </a:r>
            <a:endParaRPr lang="bg-BG" sz="11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7CCD1D45-12C0-48E1-81F4-323927B76CBB}"/>
              </a:ext>
            </a:extLst>
          </p:cNvPr>
          <p:cNvSpPr/>
          <p:nvPr/>
        </p:nvSpPr>
        <p:spPr>
          <a:xfrm>
            <a:off x="8466417" y="1156682"/>
            <a:ext cx="163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плува</a:t>
            </a:r>
            <a:endParaRPr lang="bg-BG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id="{3CBB9AFE-9F9A-4B8F-BF30-FFC88F2CB7CF}"/>
              </a:ext>
            </a:extLst>
          </p:cNvPr>
          <p:cNvSpPr/>
          <p:nvPr/>
        </p:nvSpPr>
        <p:spPr>
          <a:xfrm>
            <a:off x="7336045" y="2298956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златна</a:t>
            </a:r>
            <a:endParaRPr lang="bg-BG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авоъгълник 18">
            <a:extLst>
              <a:ext uri="{FF2B5EF4-FFF2-40B4-BE49-F238E27FC236}">
                <a16:creationId xmlns:a16="http://schemas.microsoft.com/office/drawing/2014/main" id="{24FC22BE-9F6C-4294-93D3-0ACD5A87F0CB}"/>
              </a:ext>
            </a:extLst>
          </p:cNvPr>
          <p:cNvSpPr/>
          <p:nvPr/>
        </p:nvSpPr>
        <p:spPr>
          <a:xfrm>
            <a:off x="3140514" y="965731"/>
            <a:ext cx="1571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рибка</a:t>
            </a:r>
            <a:endParaRPr lang="bg-BG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61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34636 0.35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37383 0.46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42135 0.3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8242 0.2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231 L -0.13711 0.4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3229 0.37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оъгълник: със заоблени ъгли 13">
            <a:extLst>
              <a:ext uri="{FF2B5EF4-FFF2-40B4-BE49-F238E27FC236}">
                <a16:creationId xmlns:a16="http://schemas.microsoft.com/office/drawing/2014/main" id="{023E843D-E4F0-433A-9B11-5CA31F3E7A07}"/>
              </a:ext>
            </a:extLst>
          </p:cNvPr>
          <p:cNvSpPr/>
          <p:nvPr/>
        </p:nvSpPr>
        <p:spPr>
          <a:xfrm>
            <a:off x="4684568" y="3990997"/>
            <a:ext cx="2445876" cy="4477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Правоъгълник: със заоблени ъгли 11">
            <a:extLst>
              <a:ext uri="{FF2B5EF4-FFF2-40B4-BE49-F238E27FC236}">
                <a16:creationId xmlns:a16="http://schemas.microsoft.com/office/drawing/2014/main" id="{D040CAEA-3EF7-452E-B1FB-D4B3219BD351}"/>
              </a:ext>
            </a:extLst>
          </p:cNvPr>
          <p:cNvSpPr/>
          <p:nvPr/>
        </p:nvSpPr>
        <p:spPr>
          <a:xfrm>
            <a:off x="6247900" y="2937946"/>
            <a:ext cx="2445876" cy="4477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C00000"/>
              </a:solidFill>
            </a:endParaRPr>
          </a:p>
        </p:txBody>
      </p:sp>
      <p:sp>
        <p:nvSpPr>
          <p:cNvPr id="13" name="Правоъгълник: със заоблени ъгли 12">
            <a:extLst>
              <a:ext uri="{FF2B5EF4-FFF2-40B4-BE49-F238E27FC236}">
                <a16:creationId xmlns:a16="http://schemas.microsoft.com/office/drawing/2014/main" id="{6D85EE81-3F39-47C0-99D3-325B1443ED93}"/>
              </a:ext>
            </a:extLst>
          </p:cNvPr>
          <p:cNvSpPr/>
          <p:nvPr/>
        </p:nvSpPr>
        <p:spPr>
          <a:xfrm>
            <a:off x="3714129" y="2006478"/>
            <a:ext cx="2445876" cy="4477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C0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603F3D0-36AE-42A1-A1EB-63FCB0F9B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75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88" y="106532"/>
            <a:ext cx="1323808" cy="1874419"/>
          </a:xfrm>
          <a:prstGeom prst="rect">
            <a:avLst/>
          </a:prstGeo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A23F473B-9035-4CD4-B1E7-C5E2EEF8B463}"/>
              </a:ext>
            </a:extLst>
          </p:cNvPr>
          <p:cNvSpPr/>
          <p:nvPr/>
        </p:nvSpPr>
        <p:spPr>
          <a:xfrm>
            <a:off x="261527" y="186069"/>
            <a:ext cx="8258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Попълнете изреченията с подходящите думи.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B16C9360-BE0D-4FEF-9719-8E751CD597D6}"/>
              </a:ext>
            </a:extLst>
          </p:cNvPr>
          <p:cNvSpPr/>
          <p:nvPr/>
        </p:nvSpPr>
        <p:spPr>
          <a:xfrm>
            <a:off x="8520519" y="5303659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железни</a:t>
            </a:r>
            <a:endParaRPr lang="bg-BG" sz="1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AAEC6A2E-0B8A-4235-A39A-8F9B71A393A9}"/>
              </a:ext>
            </a:extLst>
          </p:cNvPr>
          <p:cNvSpPr/>
          <p:nvPr/>
        </p:nvSpPr>
        <p:spPr>
          <a:xfrm>
            <a:off x="806834" y="5303659"/>
            <a:ext cx="1863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сладка</a:t>
            </a:r>
            <a:endParaRPr lang="bg-BG" sz="1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735F454B-71BB-4061-8CAF-68EB5D70A740}"/>
              </a:ext>
            </a:extLst>
          </p:cNvPr>
          <p:cNvSpPr/>
          <p:nvPr/>
        </p:nvSpPr>
        <p:spPr>
          <a:xfrm>
            <a:off x="4496163" y="5236328"/>
            <a:ext cx="2198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сполука</a:t>
            </a:r>
            <a:endParaRPr lang="bg-BG" sz="4000" dirty="0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04F9612E-A15F-4941-97C9-D8724ED24554}"/>
              </a:ext>
            </a:extLst>
          </p:cNvPr>
          <p:cNvSpPr/>
          <p:nvPr/>
        </p:nvSpPr>
        <p:spPr>
          <a:xfrm>
            <a:off x="806834" y="1821715"/>
            <a:ext cx="8613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Блага </a:t>
            </a:r>
            <a:r>
              <a:rPr lang="bg-BG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дума</a:t>
            </a:r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врати отваря.</a:t>
            </a: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7E2B3C83-1FE9-400C-B1BD-82972E36AB53}"/>
              </a:ext>
            </a:extLst>
          </p:cNvPr>
          <p:cNvSpPr/>
          <p:nvPr/>
        </p:nvSpPr>
        <p:spPr>
          <a:xfrm>
            <a:off x="806834" y="2862543"/>
            <a:ext cx="8210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Без труд почивката не е                   .</a:t>
            </a:r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FC1A5356-73CD-4F08-871F-4DB7A8241F5B}"/>
              </a:ext>
            </a:extLst>
          </p:cNvPr>
          <p:cNvSpPr/>
          <p:nvPr/>
        </p:nvSpPr>
        <p:spPr>
          <a:xfrm>
            <a:off x="806834" y="3891692"/>
            <a:ext cx="6664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Без наука - няма   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3004517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39063 -0.5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47018 -0.3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181 -0.2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3A05BE9-D290-48F0-9E72-34D3C63E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875" l="1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3" y="531824"/>
            <a:ext cx="3542950" cy="5012130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686A5C1B-4EE8-43AF-8417-76B69D0573F2}"/>
              </a:ext>
            </a:extLst>
          </p:cNvPr>
          <p:cNvSpPr txBox="1"/>
          <p:nvPr/>
        </p:nvSpPr>
        <p:spPr>
          <a:xfrm>
            <a:off x="3711457" y="971133"/>
            <a:ext cx="802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В общуването си използваме различни думи.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7327019D-6070-4F8B-B8B8-907BA4CA586A}"/>
              </a:ext>
            </a:extLst>
          </p:cNvPr>
          <p:cNvSpPr txBox="1"/>
          <p:nvPr/>
        </p:nvSpPr>
        <p:spPr>
          <a:xfrm>
            <a:off x="3867456" y="2551328"/>
            <a:ext cx="422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С тях означаваме нещо.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913A0876-895D-4703-AB31-6052CA931DC5}"/>
              </a:ext>
            </a:extLst>
          </p:cNvPr>
          <p:cNvSpPr txBox="1"/>
          <p:nvPr/>
        </p:nvSpPr>
        <p:spPr>
          <a:xfrm>
            <a:off x="3995333" y="3429560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Отговаряме на определени въпроси.</a:t>
            </a: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310CC771-95BC-4531-9F98-9545AAA3A849}"/>
              </a:ext>
            </a:extLst>
          </p:cNvPr>
          <p:cNvSpPr/>
          <p:nvPr/>
        </p:nvSpPr>
        <p:spPr>
          <a:xfrm>
            <a:off x="3796435" y="1755214"/>
            <a:ext cx="5267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Те се наричат части на речта.</a:t>
            </a:r>
          </a:p>
        </p:txBody>
      </p:sp>
    </p:spTree>
    <p:extLst>
      <p:ext uri="{BB962C8B-B14F-4D97-AF65-F5344CB8AC3E}">
        <p14:creationId xmlns:p14="http://schemas.microsoft.com/office/powerpoint/2010/main" val="39395718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3A05BE9-D290-48F0-9E72-34D3C63E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875" l="1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3" y="2778267"/>
            <a:ext cx="2031185" cy="2873471"/>
          </a:xfrm>
          <a:prstGeom prst="rect">
            <a:avLst/>
          </a:prstGeom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170BAAAA-6E14-4FEA-9E5A-C7054FFDDEC2}"/>
              </a:ext>
            </a:extLst>
          </p:cNvPr>
          <p:cNvSpPr/>
          <p:nvPr/>
        </p:nvSpPr>
        <p:spPr>
          <a:xfrm>
            <a:off x="4422670" y="225926"/>
            <a:ext cx="2190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Предмет</a:t>
            </a:r>
          </a:p>
        </p:txBody>
      </p:sp>
      <p:sp>
        <p:nvSpPr>
          <p:cNvPr id="4" name="Балонче за мисъл: облак 3">
            <a:extLst>
              <a:ext uri="{FF2B5EF4-FFF2-40B4-BE49-F238E27FC236}">
                <a16:creationId xmlns:a16="http://schemas.microsoft.com/office/drawing/2014/main" id="{593886A5-502D-4F16-868D-DD0F47360BD8}"/>
              </a:ext>
            </a:extLst>
          </p:cNvPr>
          <p:cNvSpPr/>
          <p:nvPr/>
        </p:nvSpPr>
        <p:spPr>
          <a:xfrm>
            <a:off x="1509204" y="1473692"/>
            <a:ext cx="3844032" cy="1442623"/>
          </a:xfrm>
          <a:prstGeom prst="cloudCallout">
            <a:avLst>
              <a:gd name="adj1" fmla="val -37032"/>
              <a:gd name="adj2" fmla="val 122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/>
              <a:t>Какво е това?</a:t>
            </a: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3E6D9673-BFE0-4C5F-90D5-6CE7A876DD52}"/>
              </a:ext>
            </a:extLst>
          </p:cNvPr>
          <p:cNvSpPr/>
          <p:nvPr/>
        </p:nvSpPr>
        <p:spPr>
          <a:xfrm>
            <a:off x="5552937" y="1947268"/>
            <a:ext cx="1779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чанта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A7435231-3E8C-4465-8F65-6291AD6A874C}"/>
              </a:ext>
            </a:extLst>
          </p:cNvPr>
          <p:cNvSpPr/>
          <p:nvPr/>
        </p:nvSpPr>
        <p:spPr>
          <a:xfrm>
            <a:off x="7562517" y="849766"/>
            <a:ext cx="1830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книга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4B8520E7-3519-40B6-A4F3-E6E4849FEF3A}"/>
              </a:ext>
            </a:extLst>
          </p:cNvPr>
          <p:cNvSpPr/>
          <p:nvPr/>
        </p:nvSpPr>
        <p:spPr>
          <a:xfrm>
            <a:off x="9529931" y="1988934"/>
            <a:ext cx="1584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маса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Съединител &quot;права стрелка&quot; 14">
            <a:extLst>
              <a:ext uri="{FF2B5EF4-FFF2-40B4-BE49-F238E27FC236}">
                <a16:creationId xmlns:a16="http://schemas.microsoft.com/office/drawing/2014/main" id="{E9ABD162-B6C9-43E7-BFB3-B6967F128928}"/>
              </a:ext>
            </a:extLst>
          </p:cNvPr>
          <p:cNvCxnSpPr/>
          <p:nvPr/>
        </p:nvCxnSpPr>
        <p:spPr>
          <a:xfrm>
            <a:off x="6540546" y="2717688"/>
            <a:ext cx="947266" cy="1422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ъединител &quot;права стрелка&quot; 15">
            <a:extLst>
              <a:ext uri="{FF2B5EF4-FFF2-40B4-BE49-F238E27FC236}">
                <a16:creationId xmlns:a16="http://schemas.microsoft.com/office/drawing/2014/main" id="{0B6125F9-956D-435F-A383-8AE5398D629B}"/>
              </a:ext>
            </a:extLst>
          </p:cNvPr>
          <p:cNvCxnSpPr>
            <a:cxnSpLocks/>
          </p:cNvCxnSpPr>
          <p:nvPr/>
        </p:nvCxnSpPr>
        <p:spPr>
          <a:xfrm>
            <a:off x="8342620" y="1682090"/>
            <a:ext cx="0" cy="25329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ъединител &quot;права стрелка&quot; 17">
            <a:extLst>
              <a:ext uri="{FF2B5EF4-FFF2-40B4-BE49-F238E27FC236}">
                <a16:creationId xmlns:a16="http://schemas.microsoft.com/office/drawing/2014/main" id="{4786E3F0-C65E-4359-9FDB-49A645C7C55B}"/>
              </a:ext>
            </a:extLst>
          </p:cNvPr>
          <p:cNvCxnSpPr>
            <a:cxnSpLocks/>
          </p:cNvCxnSpPr>
          <p:nvPr/>
        </p:nvCxnSpPr>
        <p:spPr>
          <a:xfrm flipH="1">
            <a:off x="9066485" y="2819931"/>
            <a:ext cx="926891" cy="1422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оъгълник 20">
            <a:extLst>
              <a:ext uri="{FF2B5EF4-FFF2-40B4-BE49-F238E27FC236}">
                <a16:creationId xmlns:a16="http://schemas.microsoft.com/office/drawing/2014/main" id="{B1976578-C7B3-453A-BE90-A7F54D398CBA}"/>
              </a:ext>
            </a:extLst>
          </p:cNvPr>
          <p:cNvSpPr/>
          <p:nvPr/>
        </p:nvSpPr>
        <p:spPr>
          <a:xfrm>
            <a:off x="6746974" y="4242555"/>
            <a:ext cx="3084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предмети</a:t>
            </a:r>
            <a:endParaRPr lang="bg-B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авоъгълник 21">
            <a:extLst>
              <a:ext uri="{FF2B5EF4-FFF2-40B4-BE49-F238E27FC236}">
                <a16:creationId xmlns:a16="http://schemas.microsoft.com/office/drawing/2014/main" id="{14A6DDC9-0E44-45E4-BECB-76EFAF6A8D75}"/>
              </a:ext>
            </a:extLst>
          </p:cNvPr>
          <p:cNvSpPr/>
          <p:nvPr/>
        </p:nvSpPr>
        <p:spPr>
          <a:xfrm>
            <a:off x="4370224" y="5062608"/>
            <a:ext cx="6861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Съществителни имена</a:t>
            </a:r>
            <a:endParaRPr lang="bg-B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77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3A05BE9-D290-48F0-9E72-34D3C63E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875" l="1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0" y="2105804"/>
            <a:ext cx="2981095" cy="4217287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603F3D0-36AE-42A1-A1EB-63FCB0F9B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875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82" y="3456517"/>
            <a:ext cx="2174906" cy="3079513"/>
          </a:xfrm>
          <a:prstGeom prst="rect">
            <a:avLst/>
          </a:prstGeom>
        </p:spPr>
      </p:pic>
      <p:sp>
        <p:nvSpPr>
          <p:cNvPr id="4" name="Балонче за мисъл: облак 3">
            <a:extLst>
              <a:ext uri="{FF2B5EF4-FFF2-40B4-BE49-F238E27FC236}">
                <a16:creationId xmlns:a16="http://schemas.microsoft.com/office/drawing/2014/main" id="{5BC0391D-7862-40BF-B226-D216856C3E57}"/>
              </a:ext>
            </a:extLst>
          </p:cNvPr>
          <p:cNvSpPr/>
          <p:nvPr/>
        </p:nvSpPr>
        <p:spPr>
          <a:xfrm>
            <a:off x="2920753" y="870010"/>
            <a:ext cx="3844032" cy="1442623"/>
          </a:xfrm>
          <a:prstGeom prst="cloudCallout">
            <a:avLst>
              <a:gd name="adj1" fmla="val -37032"/>
              <a:gd name="adj2" fmla="val 122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>
                <a:solidFill>
                  <a:schemeClr val="bg1"/>
                </a:solidFill>
              </a:rPr>
              <a:t>Какво е това?</a:t>
            </a:r>
          </a:p>
        </p:txBody>
      </p:sp>
      <p:pic>
        <p:nvPicPr>
          <p:cNvPr id="1026" name="Picture 2" descr="Free Book Clipart, Download Free Book Clipart png images, Free ClipArts on  Clipart Library">
            <a:extLst>
              <a:ext uri="{FF2B5EF4-FFF2-40B4-BE49-F238E27FC236}">
                <a16:creationId xmlns:a16="http://schemas.microsoft.com/office/drawing/2014/main" id="{9617CA0A-CB5B-45B5-913B-DEF90EB3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57" y="1129426"/>
            <a:ext cx="2958562" cy="23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11C3CD96-F52C-4B6E-8D95-836F1C95D6CC}"/>
              </a:ext>
            </a:extLst>
          </p:cNvPr>
          <p:cNvSpPr/>
          <p:nvPr/>
        </p:nvSpPr>
        <p:spPr>
          <a:xfrm>
            <a:off x="7892371" y="321970"/>
            <a:ext cx="2190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Предмет</a:t>
            </a:r>
          </a:p>
        </p:txBody>
      </p:sp>
      <p:sp>
        <p:nvSpPr>
          <p:cNvPr id="10" name="Балонче за мисъл: облак 9">
            <a:extLst>
              <a:ext uri="{FF2B5EF4-FFF2-40B4-BE49-F238E27FC236}">
                <a16:creationId xmlns:a16="http://schemas.microsoft.com/office/drawing/2014/main" id="{FF595F01-C8CA-4AA6-8AD4-4E7021C75299}"/>
              </a:ext>
            </a:extLst>
          </p:cNvPr>
          <p:cNvSpPr/>
          <p:nvPr/>
        </p:nvSpPr>
        <p:spPr>
          <a:xfrm>
            <a:off x="4635623" y="3394124"/>
            <a:ext cx="3844032" cy="1442623"/>
          </a:xfrm>
          <a:prstGeom prst="cloudCallout">
            <a:avLst>
              <a:gd name="adj1" fmla="val 68511"/>
              <a:gd name="adj2" fmla="val 45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>
                <a:solidFill>
                  <a:schemeClr val="accent2">
                    <a:lumMod val="50000"/>
                  </a:schemeClr>
                </a:solidFill>
              </a:rPr>
              <a:t>Това е</a:t>
            </a:r>
          </a:p>
          <a:p>
            <a:pPr algn="ctr"/>
            <a:r>
              <a:rPr lang="bg-BG" sz="3200" dirty="0"/>
              <a:t> </a:t>
            </a:r>
            <a:r>
              <a:rPr lang="bg-BG" sz="3200" dirty="0">
                <a:solidFill>
                  <a:schemeClr val="bg1"/>
                </a:solidFill>
              </a:rPr>
              <a:t>книга.</a:t>
            </a:r>
          </a:p>
        </p:txBody>
      </p:sp>
    </p:spTree>
    <p:extLst>
      <p:ext uri="{BB962C8B-B14F-4D97-AF65-F5344CB8AC3E}">
        <p14:creationId xmlns:p14="http://schemas.microsoft.com/office/powerpoint/2010/main" val="1880514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3A05BE9-D290-48F0-9E72-34D3C63E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875" l="1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69" y="3493363"/>
            <a:ext cx="2075574" cy="2936267"/>
          </a:xfrm>
          <a:prstGeom prst="rect">
            <a:avLst/>
          </a:prstGeom>
        </p:spPr>
      </p:pic>
      <p:sp>
        <p:nvSpPr>
          <p:cNvPr id="4" name="Балонче за мисъл: облак 3">
            <a:extLst>
              <a:ext uri="{FF2B5EF4-FFF2-40B4-BE49-F238E27FC236}">
                <a16:creationId xmlns:a16="http://schemas.microsoft.com/office/drawing/2014/main" id="{81BD366A-2F4D-4C9D-A8D6-3EE289CE0D75}"/>
              </a:ext>
            </a:extLst>
          </p:cNvPr>
          <p:cNvSpPr/>
          <p:nvPr/>
        </p:nvSpPr>
        <p:spPr>
          <a:xfrm>
            <a:off x="248573" y="2050740"/>
            <a:ext cx="2192785" cy="1442623"/>
          </a:xfrm>
          <a:prstGeom prst="cloudCallout">
            <a:avLst>
              <a:gd name="adj1" fmla="val 14469"/>
              <a:gd name="adj2" fmla="val 10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/>
              <a:t>Какъв?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69321083-6FF9-4482-A80C-3698E14092D9}"/>
              </a:ext>
            </a:extLst>
          </p:cNvPr>
          <p:cNvSpPr/>
          <p:nvPr/>
        </p:nvSpPr>
        <p:spPr>
          <a:xfrm>
            <a:off x="3919490" y="169825"/>
            <a:ext cx="515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Признак или качество</a:t>
            </a:r>
          </a:p>
        </p:txBody>
      </p:sp>
      <p:sp>
        <p:nvSpPr>
          <p:cNvPr id="7" name="Балонче за мисъл: облак 6">
            <a:extLst>
              <a:ext uri="{FF2B5EF4-FFF2-40B4-BE49-F238E27FC236}">
                <a16:creationId xmlns:a16="http://schemas.microsoft.com/office/drawing/2014/main" id="{4B933345-1F66-4E90-A8D5-2A3EFAB046C9}"/>
              </a:ext>
            </a:extLst>
          </p:cNvPr>
          <p:cNvSpPr/>
          <p:nvPr/>
        </p:nvSpPr>
        <p:spPr>
          <a:xfrm>
            <a:off x="1726705" y="757941"/>
            <a:ext cx="2192785" cy="1442623"/>
          </a:xfrm>
          <a:prstGeom prst="cloudCallout">
            <a:avLst>
              <a:gd name="adj1" fmla="val -11037"/>
              <a:gd name="adj2" fmla="val 124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/>
              <a:t>Каква?</a:t>
            </a:r>
          </a:p>
        </p:txBody>
      </p:sp>
      <p:sp>
        <p:nvSpPr>
          <p:cNvPr id="8" name="Балонче за мисъл: облак 7">
            <a:extLst>
              <a:ext uri="{FF2B5EF4-FFF2-40B4-BE49-F238E27FC236}">
                <a16:creationId xmlns:a16="http://schemas.microsoft.com/office/drawing/2014/main" id="{3F4689B6-E3A5-4264-90F9-C81F7CBB526C}"/>
              </a:ext>
            </a:extLst>
          </p:cNvPr>
          <p:cNvSpPr/>
          <p:nvPr/>
        </p:nvSpPr>
        <p:spPr>
          <a:xfrm>
            <a:off x="3099785" y="1830278"/>
            <a:ext cx="2192785" cy="1442623"/>
          </a:xfrm>
          <a:prstGeom prst="cloudCallout">
            <a:avLst>
              <a:gd name="adj1" fmla="val -45045"/>
              <a:gd name="adj2" fmla="val 87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/>
              <a:t>Какво?</a:t>
            </a:r>
          </a:p>
        </p:txBody>
      </p:sp>
      <p:sp>
        <p:nvSpPr>
          <p:cNvPr id="9" name="Балонче за мисъл: облак 8">
            <a:extLst>
              <a:ext uri="{FF2B5EF4-FFF2-40B4-BE49-F238E27FC236}">
                <a16:creationId xmlns:a16="http://schemas.microsoft.com/office/drawing/2014/main" id="{6E7C8719-117A-46DE-A555-D700B4010E3A}"/>
              </a:ext>
            </a:extLst>
          </p:cNvPr>
          <p:cNvSpPr/>
          <p:nvPr/>
        </p:nvSpPr>
        <p:spPr>
          <a:xfrm>
            <a:off x="4114860" y="3239608"/>
            <a:ext cx="2192785" cy="1442623"/>
          </a:xfrm>
          <a:prstGeom prst="cloudCallout">
            <a:avLst>
              <a:gd name="adj1" fmla="val -86340"/>
              <a:gd name="adj2" fmla="val 62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/>
              <a:t>Какви?</a:t>
            </a: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049B2CD5-211B-4B92-B9CB-0AA7152240C0}"/>
              </a:ext>
            </a:extLst>
          </p:cNvPr>
          <p:cNvSpPr/>
          <p:nvPr/>
        </p:nvSpPr>
        <p:spPr>
          <a:xfrm>
            <a:off x="9977021" y="2347744"/>
            <a:ext cx="1883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бързи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000A5AC2-E279-4461-A6B1-05058FC32A98}"/>
              </a:ext>
            </a:extLst>
          </p:cNvPr>
          <p:cNvSpPr/>
          <p:nvPr/>
        </p:nvSpPr>
        <p:spPr>
          <a:xfrm>
            <a:off x="6307645" y="2199721"/>
            <a:ext cx="2533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чудесен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64B593A8-959E-41C6-8B52-10BDE2C66506}"/>
              </a:ext>
            </a:extLst>
          </p:cNvPr>
          <p:cNvSpPr/>
          <p:nvPr/>
        </p:nvSpPr>
        <p:spPr>
          <a:xfrm>
            <a:off x="7812758" y="1092440"/>
            <a:ext cx="3190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интересна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Съединител &quot;права стрелка&quot; 12">
            <a:extLst>
              <a:ext uri="{FF2B5EF4-FFF2-40B4-BE49-F238E27FC236}">
                <a16:creationId xmlns:a16="http://schemas.microsoft.com/office/drawing/2014/main" id="{42CA02D7-DF84-41F1-BFD3-659DCB677F13}"/>
              </a:ext>
            </a:extLst>
          </p:cNvPr>
          <p:cNvCxnSpPr/>
          <p:nvPr/>
        </p:nvCxnSpPr>
        <p:spPr>
          <a:xfrm>
            <a:off x="7494496" y="3030718"/>
            <a:ext cx="947266" cy="1422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ъединител &quot;права стрелка&quot; 13">
            <a:extLst>
              <a:ext uri="{FF2B5EF4-FFF2-40B4-BE49-F238E27FC236}">
                <a16:creationId xmlns:a16="http://schemas.microsoft.com/office/drawing/2014/main" id="{18E367F6-B80F-4324-A203-839DACC9954D}"/>
              </a:ext>
            </a:extLst>
          </p:cNvPr>
          <p:cNvCxnSpPr>
            <a:cxnSpLocks/>
          </p:cNvCxnSpPr>
          <p:nvPr/>
        </p:nvCxnSpPr>
        <p:spPr>
          <a:xfrm flipH="1">
            <a:off x="9322960" y="1805010"/>
            <a:ext cx="171812" cy="26483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>
            <a:extLst>
              <a:ext uri="{FF2B5EF4-FFF2-40B4-BE49-F238E27FC236}">
                <a16:creationId xmlns:a16="http://schemas.microsoft.com/office/drawing/2014/main" id="{5D5AD8D8-AD35-43C7-B4D8-6AC9FBB92035}"/>
              </a:ext>
            </a:extLst>
          </p:cNvPr>
          <p:cNvCxnSpPr>
            <a:cxnSpLocks/>
          </p:cNvCxnSpPr>
          <p:nvPr/>
        </p:nvCxnSpPr>
        <p:spPr>
          <a:xfrm flipH="1">
            <a:off x="10049910" y="3189230"/>
            <a:ext cx="576250" cy="12641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A276275E-A27B-4B2E-9032-3A52B90A1ACC}"/>
              </a:ext>
            </a:extLst>
          </p:cNvPr>
          <p:cNvSpPr/>
          <p:nvPr/>
        </p:nvSpPr>
        <p:spPr>
          <a:xfrm>
            <a:off x="6496477" y="4518322"/>
            <a:ext cx="4951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признаци на предмет</a:t>
            </a:r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id="{9258B2EC-2F0A-45DC-832B-F7960443A184}"/>
              </a:ext>
            </a:extLst>
          </p:cNvPr>
          <p:cNvSpPr/>
          <p:nvPr/>
        </p:nvSpPr>
        <p:spPr>
          <a:xfrm>
            <a:off x="4787475" y="5164653"/>
            <a:ext cx="6756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Прилагателни  имена</a:t>
            </a:r>
            <a:endParaRPr lang="bg-B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74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3A05BE9-D290-48F0-9E72-34D3C63E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875" l="1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0" y="2105804"/>
            <a:ext cx="2981095" cy="4217287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603F3D0-36AE-42A1-A1EB-63FCB0F9B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875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82" y="3456517"/>
            <a:ext cx="2174906" cy="3079513"/>
          </a:xfrm>
          <a:prstGeom prst="rect">
            <a:avLst/>
          </a:prstGeom>
        </p:spPr>
      </p:pic>
      <p:sp>
        <p:nvSpPr>
          <p:cNvPr id="4" name="Балонче за мисъл: облак 3">
            <a:extLst>
              <a:ext uri="{FF2B5EF4-FFF2-40B4-BE49-F238E27FC236}">
                <a16:creationId xmlns:a16="http://schemas.microsoft.com/office/drawing/2014/main" id="{5BC0391D-7862-40BF-B226-D216856C3E57}"/>
              </a:ext>
            </a:extLst>
          </p:cNvPr>
          <p:cNvSpPr/>
          <p:nvPr/>
        </p:nvSpPr>
        <p:spPr>
          <a:xfrm>
            <a:off x="2920753" y="870010"/>
            <a:ext cx="3844032" cy="1442623"/>
          </a:xfrm>
          <a:prstGeom prst="cloudCallout">
            <a:avLst>
              <a:gd name="adj1" fmla="val -37032"/>
              <a:gd name="adj2" fmla="val 122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>
                <a:solidFill>
                  <a:schemeClr val="bg1"/>
                </a:solidFill>
              </a:rPr>
              <a:t>Каква е тази книга?</a:t>
            </a:r>
          </a:p>
        </p:txBody>
      </p:sp>
      <p:pic>
        <p:nvPicPr>
          <p:cNvPr id="1026" name="Picture 2" descr="Free Book Clipart, Download Free Book Clipart png images, Free ClipArts on  Clipart Library">
            <a:extLst>
              <a:ext uri="{FF2B5EF4-FFF2-40B4-BE49-F238E27FC236}">
                <a16:creationId xmlns:a16="http://schemas.microsoft.com/office/drawing/2014/main" id="{9617CA0A-CB5B-45B5-913B-DEF90EB3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57" y="1129426"/>
            <a:ext cx="2958562" cy="23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11C3CD96-F52C-4B6E-8D95-836F1C95D6CC}"/>
              </a:ext>
            </a:extLst>
          </p:cNvPr>
          <p:cNvSpPr/>
          <p:nvPr/>
        </p:nvSpPr>
        <p:spPr>
          <a:xfrm>
            <a:off x="6694259" y="265515"/>
            <a:ext cx="515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Признак или качество</a:t>
            </a:r>
          </a:p>
        </p:txBody>
      </p:sp>
      <p:sp>
        <p:nvSpPr>
          <p:cNvPr id="10" name="Балонче за мисъл: облак 9">
            <a:extLst>
              <a:ext uri="{FF2B5EF4-FFF2-40B4-BE49-F238E27FC236}">
                <a16:creationId xmlns:a16="http://schemas.microsoft.com/office/drawing/2014/main" id="{FF595F01-C8CA-4AA6-8AD4-4E7021C75299}"/>
              </a:ext>
            </a:extLst>
          </p:cNvPr>
          <p:cNvSpPr/>
          <p:nvPr/>
        </p:nvSpPr>
        <p:spPr>
          <a:xfrm>
            <a:off x="4772243" y="3429000"/>
            <a:ext cx="3844032" cy="1442623"/>
          </a:xfrm>
          <a:prstGeom prst="cloudCallout">
            <a:avLst>
              <a:gd name="adj1" fmla="val 68511"/>
              <a:gd name="adj2" fmla="val 45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>
                <a:solidFill>
                  <a:schemeClr val="accent2">
                    <a:lumMod val="50000"/>
                  </a:schemeClr>
                </a:solidFill>
              </a:rPr>
              <a:t>Тази книга е</a:t>
            </a:r>
          </a:p>
          <a:p>
            <a:pPr algn="ctr"/>
            <a:r>
              <a:rPr lang="bg-BG" sz="3200" dirty="0"/>
              <a:t> </a:t>
            </a:r>
            <a:r>
              <a:rPr lang="bg-BG" sz="3200" dirty="0">
                <a:solidFill>
                  <a:schemeClr val="bg1"/>
                </a:solidFill>
              </a:rPr>
              <a:t>интересна.</a:t>
            </a:r>
          </a:p>
        </p:txBody>
      </p:sp>
    </p:spTree>
    <p:extLst>
      <p:ext uri="{BB962C8B-B14F-4D97-AF65-F5344CB8AC3E}">
        <p14:creationId xmlns:p14="http://schemas.microsoft.com/office/powerpoint/2010/main" val="243322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3A05BE9-D290-48F0-9E72-34D3C63E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875" l="1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3" y="2778267"/>
            <a:ext cx="2031185" cy="2873471"/>
          </a:xfrm>
          <a:prstGeom prst="rect">
            <a:avLst/>
          </a:prstGeom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170BAAAA-6E14-4FEA-9E5A-C7054FFDDEC2}"/>
              </a:ext>
            </a:extLst>
          </p:cNvPr>
          <p:cNvSpPr/>
          <p:nvPr/>
        </p:nvSpPr>
        <p:spPr>
          <a:xfrm>
            <a:off x="4422670" y="225926"/>
            <a:ext cx="2319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Действие</a:t>
            </a:r>
          </a:p>
        </p:txBody>
      </p:sp>
      <p:sp>
        <p:nvSpPr>
          <p:cNvPr id="4" name="Балонче за мисъл: облак 3">
            <a:extLst>
              <a:ext uri="{FF2B5EF4-FFF2-40B4-BE49-F238E27FC236}">
                <a16:creationId xmlns:a16="http://schemas.microsoft.com/office/drawing/2014/main" id="{593886A5-502D-4F16-868D-DD0F47360BD8}"/>
              </a:ext>
            </a:extLst>
          </p:cNvPr>
          <p:cNvSpPr/>
          <p:nvPr/>
        </p:nvSpPr>
        <p:spPr>
          <a:xfrm>
            <a:off x="1509204" y="1473692"/>
            <a:ext cx="3844032" cy="1442623"/>
          </a:xfrm>
          <a:prstGeom prst="cloudCallout">
            <a:avLst>
              <a:gd name="adj1" fmla="val -37032"/>
              <a:gd name="adj2" fmla="val 122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/>
              <a:t>Какво прави?</a:t>
            </a: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3E6D9673-BFE0-4C5F-90D5-6CE7A876DD52}"/>
              </a:ext>
            </a:extLst>
          </p:cNvPr>
          <p:cNvSpPr/>
          <p:nvPr/>
        </p:nvSpPr>
        <p:spPr>
          <a:xfrm>
            <a:off x="5552937" y="1947268"/>
            <a:ext cx="1476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чете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A7435231-3E8C-4465-8F65-6291AD6A874C}"/>
              </a:ext>
            </a:extLst>
          </p:cNvPr>
          <p:cNvSpPr/>
          <p:nvPr/>
        </p:nvSpPr>
        <p:spPr>
          <a:xfrm>
            <a:off x="7562517" y="849766"/>
            <a:ext cx="2169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рисува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4B8520E7-3519-40B6-A4F3-E6E4849FEF3A}"/>
              </a:ext>
            </a:extLst>
          </p:cNvPr>
          <p:cNvSpPr/>
          <p:nvPr/>
        </p:nvSpPr>
        <p:spPr>
          <a:xfrm>
            <a:off x="9529931" y="1988934"/>
            <a:ext cx="2244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мечтае</a:t>
            </a:r>
            <a:endParaRPr lang="bg-B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Съединител &quot;права стрелка&quot; 14">
            <a:extLst>
              <a:ext uri="{FF2B5EF4-FFF2-40B4-BE49-F238E27FC236}">
                <a16:creationId xmlns:a16="http://schemas.microsoft.com/office/drawing/2014/main" id="{E9ABD162-B6C9-43E7-BFB3-B6967F128928}"/>
              </a:ext>
            </a:extLst>
          </p:cNvPr>
          <p:cNvCxnSpPr/>
          <p:nvPr/>
        </p:nvCxnSpPr>
        <p:spPr>
          <a:xfrm>
            <a:off x="6540546" y="2717688"/>
            <a:ext cx="947266" cy="1422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ъединител &quot;права стрелка&quot; 15">
            <a:extLst>
              <a:ext uri="{FF2B5EF4-FFF2-40B4-BE49-F238E27FC236}">
                <a16:creationId xmlns:a16="http://schemas.microsoft.com/office/drawing/2014/main" id="{0B6125F9-956D-435F-A383-8AE5398D629B}"/>
              </a:ext>
            </a:extLst>
          </p:cNvPr>
          <p:cNvCxnSpPr>
            <a:cxnSpLocks/>
          </p:cNvCxnSpPr>
          <p:nvPr/>
        </p:nvCxnSpPr>
        <p:spPr>
          <a:xfrm>
            <a:off x="8342620" y="1682090"/>
            <a:ext cx="0" cy="25329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ъединител &quot;права стрелка&quot; 17">
            <a:extLst>
              <a:ext uri="{FF2B5EF4-FFF2-40B4-BE49-F238E27FC236}">
                <a16:creationId xmlns:a16="http://schemas.microsoft.com/office/drawing/2014/main" id="{4786E3F0-C65E-4359-9FDB-49A645C7C55B}"/>
              </a:ext>
            </a:extLst>
          </p:cNvPr>
          <p:cNvCxnSpPr>
            <a:cxnSpLocks/>
          </p:cNvCxnSpPr>
          <p:nvPr/>
        </p:nvCxnSpPr>
        <p:spPr>
          <a:xfrm flipH="1">
            <a:off x="9066485" y="2819931"/>
            <a:ext cx="926891" cy="1422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оъгълник 20">
            <a:extLst>
              <a:ext uri="{FF2B5EF4-FFF2-40B4-BE49-F238E27FC236}">
                <a16:creationId xmlns:a16="http://schemas.microsoft.com/office/drawing/2014/main" id="{B1976578-C7B3-453A-BE90-A7F54D398CBA}"/>
              </a:ext>
            </a:extLst>
          </p:cNvPr>
          <p:cNvSpPr/>
          <p:nvPr/>
        </p:nvSpPr>
        <p:spPr>
          <a:xfrm>
            <a:off x="6746974" y="4242555"/>
            <a:ext cx="2900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действия</a:t>
            </a:r>
            <a:endParaRPr lang="bg-B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авоъгълник 21">
            <a:extLst>
              <a:ext uri="{FF2B5EF4-FFF2-40B4-BE49-F238E27FC236}">
                <a16:creationId xmlns:a16="http://schemas.microsoft.com/office/drawing/2014/main" id="{14A6DDC9-0E44-45E4-BECB-76EFAF6A8D75}"/>
              </a:ext>
            </a:extLst>
          </p:cNvPr>
          <p:cNvSpPr/>
          <p:nvPr/>
        </p:nvSpPr>
        <p:spPr>
          <a:xfrm>
            <a:off x="6549622" y="5290013"/>
            <a:ext cx="2722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Глаголи</a:t>
            </a:r>
            <a:endParaRPr lang="bg-B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37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3A05BE9-D290-48F0-9E72-34D3C63E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9875" l="1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2" y="2194581"/>
            <a:ext cx="2981095" cy="4217287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603F3D0-36AE-42A1-A1EB-63FCB0F9B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875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82" y="3456517"/>
            <a:ext cx="2174906" cy="3079513"/>
          </a:xfrm>
          <a:prstGeom prst="rect">
            <a:avLst/>
          </a:prstGeom>
        </p:spPr>
      </p:pic>
      <p:sp>
        <p:nvSpPr>
          <p:cNvPr id="4" name="Балонче за мисъл: облак 3">
            <a:extLst>
              <a:ext uri="{FF2B5EF4-FFF2-40B4-BE49-F238E27FC236}">
                <a16:creationId xmlns:a16="http://schemas.microsoft.com/office/drawing/2014/main" id="{5BC0391D-7862-40BF-B226-D216856C3E57}"/>
              </a:ext>
            </a:extLst>
          </p:cNvPr>
          <p:cNvSpPr/>
          <p:nvPr/>
        </p:nvSpPr>
        <p:spPr>
          <a:xfrm>
            <a:off x="2618912" y="1311179"/>
            <a:ext cx="3844032" cy="1442623"/>
          </a:xfrm>
          <a:prstGeom prst="cloudCallout">
            <a:avLst>
              <a:gd name="adj1" fmla="val -37032"/>
              <a:gd name="adj2" fmla="val 122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>
                <a:solidFill>
                  <a:schemeClr val="bg1"/>
                </a:solidFill>
              </a:rPr>
              <a:t>Какво прави </a:t>
            </a:r>
            <a:r>
              <a:rPr lang="bg-BG" sz="3200" dirty="0">
                <a:solidFill>
                  <a:srgbClr val="C00000"/>
                </a:solidFill>
              </a:rPr>
              <a:t>той</a:t>
            </a:r>
            <a:r>
              <a:rPr lang="bg-BG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11C3CD96-F52C-4B6E-8D95-836F1C95D6CC}"/>
              </a:ext>
            </a:extLst>
          </p:cNvPr>
          <p:cNvSpPr/>
          <p:nvPr/>
        </p:nvSpPr>
        <p:spPr>
          <a:xfrm>
            <a:off x="4284955" y="261407"/>
            <a:ext cx="2319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Действие</a:t>
            </a:r>
          </a:p>
        </p:txBody>
      </p:sp>
      <p:sp>
        <p:nvSpPr>
          <p:cNvPr id="10" name="Балонче за мисъл: облак 9">
            <a:extLst>
              <a:ext uri="{FF2B5EF4-FFF2-40B4-BE49-F238E27FC236}">
                <a16:creationId xmlns:a16="http://schemas.microsoft.com/office/drawing/2014/main" id="{FF595F01-C8CA-4AA6-8AD4-4E7021C75299}"/>
              </a:ext>
            </a:extLst>
          </p:cNvPr>
          <p:cNvSpPr/>
          <p:nvPr/>
        </p:nvSpPr>
        <p:spPr>
          <a:xfrm>
            <a:off x="4391487" y="3934631"/>
            <a:ext cx="3844032" cy="1442623"/>
          </a:xfrm>
          <a:prstGeom prst="cloudCallout">
            <a:avLst>
              <a:gd name="adj1" fmla="val 78442"/>
              <a:gd name="adj2" fmla="val 28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>
                <a:solidFill>
                  <a:schemeClr val="accent2">
                    <a:lumMod val="50000"/>
                  </a:schemeClr>
                </a:solidFill>
              </a:rPr>
              <a:t>Той</a:t>
            </a:r>
          </a:p>
          <a:p>
            <a:pPr algn="ctr"/>
            <a:r>
              <a:rPr lang="bg-BG" sz="3200" dirty="0"/>
              <a:t> </a:t>
            </a:r>
            <a:r>
              <a:rPr lang="bg-BG" sz="3200" dirty="0">
                <a:solidFill>
                  <a:schemeClr val="bg1"/>
                </a:solidFill>
              </a:rPr>
              <a:t>рисува.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8299B86B-4374-41D7-AAE4-351F777E2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24" l="4833" r="95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960" y="321970"/>
            <a:ext cx="4251060" cy="32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1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4311CFCC-8CE4-4FCE-8C87-C22529DBD794}"/>
              </a:ext>
            </a:extLst>
          </p:cNvPr>
          <p:cNvSpPr/>
          <p:nvPr/>
        </p:nvSpPr>
        <p:spPr>
          <a:xfrm>
            <a:off x="334392" y="261407"/>
            <a:ext cx="967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С кой въпрос се открива всяка  от думите? Свържете.</a:t>
            </a: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8E44A1C0-7DB1-4EF6-8A66-1F3EA1451CF6}"/>
              </a:ext>
            </a:extLst>
          </p:cNvPr>
          <p:cNvSpPr/>
          <p:nvPr/>
        </p:nvSpPr>
        <p:spPr>
          <a:xfrm>
            <a:off x="7152443" y="1693963"/>
            <a:ext cx="3130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Какво прави?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482AEFF1-474B-499C-B7BF-D7A91F387759}"/>
              </a:ext>
            </a:extLst>
          </p:cNvPr>
          <p:cNvSpPr/>
          <p:nvPr/>
        </p:nvSpPr>
        <p:spPr>
          <a:xfrm>
            <a:off x="7222975" y="3135244"/>
            <a:ext cx="2630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Каква е тя?</a:t>
            </a: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23EBCC08-84B4-4995-A947-14CE238BF79D}"/>
              </a:ext>
            </a:extLst>
          </p:cNvPr>
          <p:cNvSpPr/>
          <p:nvPr/>
        </p:nvSpPr>
        <p:spPr>
          <a:xfrm>
            <a:off x="7152443" y="4725144"/>
            <a:ext cx="2771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Кой е това?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B2FD5B2F-9769-4341-A45C-20C1F61204A9}"/>
              </a:ext>
            </a:extLst>
          </p:cNvPr>
          <p:cNvSpPr/>
          <p:nvPr/>
        </p:nvSpPr>
        <p:spPr>
          <a:xfrm>
            <a:off x="1737064" y="1785389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лекар</a:t>
            </a: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7E248EC8-D03F-49D7-94AA-4882BC4313EF}"/>
              </a:ext>
            </a:extLst>
          </p:cNvPr>
          <p:cNvSpPr/>
          <p:nvPr/>
        </p:nvSpPr>
        <p:spPr>
          <a:xfrm>
            <a:off x="1737064" y="3105834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пее</a:t>
            </a: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B4373C82-7C08-4792-99D7-1A9165A7FFF5}"/>
              </a:ext>
            </a:extLst>
          </p:cNvPr>
          <p:cNvSpPr/>
          <p:nvPr/>
        </p:nvSpPr>
        <p:spPr>
          <a:xfrm>
            <a:off x="1737064" y="4593710"/>
            <a:ext cx="1451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хитра</a:t>
            </a:r>
          </a:p>
        </p:txBody>
      </p:sp>
      <p:cxnSp>
        <p:nvCxnSpPr>
          <p:cNvPr id="10" name="Съединител &quot;права стрелка&quot; 9">
            <a:extLst>
              <a:ext uri="{FF2B5EF4-FFF2-40B4-BE49-F238E27FC236}">
                <a16:creationId xmlns:a16="http://schemas.microsoft.com/office/drawing/2014/main" id="{F95BEA76-BB3A-47A0-B8F3-C63183A3CAF2}"/>
              </a:ext>
            </a:extLst>
          </p:cNvPr>
          <p:cNvCxnSpPr>
            <a:stCxn id="6" idx="3"/>
          </p:cNvCxnSpPr>
          <p:nvPr/>
        </p:nvCxnSpPr>
        <p:spPr>
          <a:xfrm>
            <a:off x="3183294" y="2108555"/>
            <a:ext cx="3969149" cy="280832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Съединител &quot;права стрелка&quot; 10">
            <a:extLst>
              <a:ext uri="{FF2B5EF4-FFF2-40B4-BE49-F238E27FC236}">
                <a16:creationId xmlns:a16="http://schemas.microsoft.com/office/drawing/2014/main" id="{FDF323A1-F8FF-4C6D-B0D1-A555CA7CCC23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2901748" y="2017129"/>
            <a:ext cx="4250695" cy="14118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Съединител &quot;права стрелка&quot; 13">
            <a:extLst>
              <a:ext uri="{FF2B5EF4-FFF2-40B4-BE49-F238E27FC236}">
                <a16:creationId xmlns:a16="http://schemas.microsoft.com/office/drawing/2014/main" id="{F9A3858E-F50C-4F1A-9B77-47157709394F}"/>
              </a:ext>
            </a:extLst>
          </p:cNvPr>
          <p:cNvCxnSpPr>
            <a:cxnSpLocks/>
          </p:cNvCxnSpPr>
          <p:nvPr/>
        </p:nvCxnSpPr>
        <p:spPr>
          <a:xfrm flipV="1">
            <a:off x="3275860" y="3512715"/>
            <a:ext cx="3806051" cy="14143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34C4E85F-FDA6-44DA-9759-90E02EBC6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875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49" y="55472"/>
            <a:ext cx="1157184" cy="16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76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201</Words>
  <Application>Microsoft Office PowerPoint</Application>
  <PresentationFormat>Широк екран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на Office</vt:lpstr>
      <vt:lpstr>Думите в речта  БЕЛ 2.клас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Думите в речта  БЕЛ 2.клас</dc:title>
  <dc:creator>Хубавена Атанасова</dc:creator>
  <cp:lastModifiedBy>Хубавена Атанасова</cp:lastModifiedBy>
  <cp:revision>21</cp:revision>
  <dcterms:created xsi:type="dcterms:W3CDTF">2023-01-21T14:55:16Z</dcterms:created>
  <dcterms:modified xsi:type="dcterms:W3CDTF">2023-01-21T20:07:36Z</dcterms:modified>
</cp:coreProperties>
</file>