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7" r:id="rId2"/>
    <p:sldId id="292" r:id="rId3"/>
    <p:sldId id="298" r:id="rId4"/>
    <p:sldId id="301" r:id="rId5"/>
    <p:sldId id="293" r:id="rId6"/>
    <p:sldId id="263" r:id="rId7"/>
    <p:sldId id="302" r:id="rId8"/>
    <p:sldId id="319" r:id="rId9"/>
    <p:sldId id="264" r:id="rId10"/>
    <p:sldId id="266" r:id="rId11"/>
    <p:sldId id="320" r:id="rId12"/>
    <p:sldId id="265" r:id="rId13"/>
    <p:sldId id="304" r:id="rId14"/>
    <p:sldId id="318" r:id="rId15"/>
    <p:sldId id="268" r:id="rId16"/>
    <p:sldId id="275" r:id="rId17"/>
    <p:sldId id="276" r:id="rId18"/>
    <p:sldId id="305" r:id="rId19"/>
    <p:sldId id="308" r:id="rId20"/>
    <p:sldId id="317" r:id="rId21"/>
    <p:sldId id="273" r:id="rId22"/>
    <p:sldId id="290" r:id="rId23"/>
    <p:sldId id="285" r:id="rId24"/>
    <p:sldId id="278" r:id="rId25"/>
    <p:sldId id="316" r:id="rId26"/>
    <p:sldId id="274" r:id="rId27"/>
    <p:sldId id="280" r:id="rId28"/>
    <p:sldId id="277" r:id="rId29"/>
    <p:sldId id="310" r:id="rId30"/>
    <p:sldId id="282" r:id="rId31"/>
    <p:sldId id="315" r:id="rId32"/>
    <p:sldId id="306" r:id="rId33"/>
    <p:sldId id="312" r:id="rId34"/>
    <p:sldId id="314" r:id="rId35"/>
    <p:sldId id="279" r:id="rId36"/>
    <p:sldId id="300" r:id="rId37"/>
    <p:sldId id="284" r:id="rId38"/>
    <p:sldId id="296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E"/>
    <a:srgbClr val="0E2C8E"/>
    <a:srgbClr val="28A4FF"/>
    <a:srgbClr val="275A9F"/>
    <a:srgbClr val="02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3" autoAdjust="0"/>
    <p:restoredTop sz="86364" autoAdjust="0"/>
  </p:normalViewPr>
  <p:slideViewPr>
    <p:cSldViewPr snapToGrid="0">
      <p:cViewPr varScale="1">
        <p:scale>
          <a:sx n="96" d="100"/>
          <a:sy n="96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Hoić-Božić" userId="1a7de0a7-996b-4332-85f9-753b5b85b38c" providerId="ADAL" clId="{A78ADCD5-2412-4F52-8BB0-4E5BD2313CB0}"/>
    <pc:docChg chg="custSel modSld">
      <pc:chgData name="Nataša Hoić-Božić" userId="1a7de0a7-996b-4332-85f9-753b5b85b38c" providerId="ADAL" clId="{A78ADCD5-2412-4F52-8BB0-4E5BD2313CB0}" dt="2019-10-19T09:33:59.505" v="6" actId="20577"/>
      <pc:docMkLst>
        <pc:docMk/>
      </pc:docMkLst>
      <pc:sldChg chg="delSp">
        <pc:chgData name="Nataša Hoić-Božić" userId="1a7de0a7-996b-4332-85f9-753b5b85b38c" providerId="ADAL" clId="{A78ADCD5-2412-4F52-8BB0-4E5BD2313CB0}" dt="2019-10-19T09:31:23.124" v="2" actId="478"/>
        <pc:sldMkLst>
          <pc:docMk/>
          <pc:sldMk cId="24002151" sldId="264"/>
        </pc:sldMkLst>
        <pc:spChg chg="del">
          <ac:chgData name="Nataša Hoić-Božić" userId="1a7de0a7-996b-4332-85f9-753b5b85b38c" providerId="ADAL" clId="{A78ADCD5-2412-4F52-8BB0-4E5BD2313CB0}" dt="2019-10-19T09:31:23.124" v="2" actId="478"/>
          <ac:spMkLst>
            <pc:docMk/>
            <pc:sldMk cId="24002151" sldId="264"/>
            <ac:spMk id="3" creationId="{00000000-0000-0000-0000-000000000000}"/>
          </ac:spMkLst>
        </pc:spChg>
      </pc:sldChg>
      <pc:sldChg chg="delSp modSp">
        <pc:chgData name="Nataša Hoić-Božić" userId="1a7de0a7-996b-4332-85f9-753b5b85b38c" providerId="ADAL" clId="{A78ADCD5-2412-4F52-8BB0-4E5BD2313CB0}" dt="2019-10-19T09:30:31.546" v="1" actId="6549"/>
        <pc:sldMkLst>
          <pc:docMk/>
          <pc:sldMk cId="2763983944" sldId="298"/>
        </pc:sldMkLst>
        <pc:spChg chg="mod">
          <ac:chgData name="Nataša Hoić-Božić" userId="1a7de0a7-996b-4332-85f9-753b5b85b38c" providerId="ADAL" clId="{A78ADCD5-2412-4F52-8BB0-4E5BD2313CB0}" dt="2019-10-19T09:30:31.546" v="1" actId="6549"/>
          <ac:spMkLst>
            <pc:docMk/>
            <pc:sldMk cId="2763983944" sldId="298"/>
            <ac:spMk id="12" creationId="{00000000-0000-0000-0000-000000000000}"/>
          </ac:spMkLst>
        </pc:spChg>
        <pc:picChg chg="del">
          <ac:chgData name="Nataša Hoić-Božić" userId="1a7de0a7-996b-4332-85f9-753b5b85b38c" providerId="ADAL" clId="{A78ADCD5-2412-4F52-8BB0-4E5BD2313CB0}" dt="2019-10-19T09:30:27.988" v="0" actId="478"/>
          <ac:picMkLst>
            <pc:docMk/>
            <pc:sldMk cId="2763983944" sldId="298"/>
            <ac:picMk id="3" creationId="{00000000-0000-0000-0000-000000000000}"/>
          </ac:picMkLst>
        </pc:picChg>
      </pc:sldChg>
      <pc:sldChg chg="modSp">
        <pc:chgData name="Nataša Hoić-Božić" userId="1a7de0a7-996b-4332-85f9-753b5b85b38c" providerId="ADAL" clId="{A78ADCD5-2412-4F52-8BB0-4E5BD2313CB0}" dt="2019-10-19T09:33:59.505" v="6" actId="20577"/>
        <pc:sldMkLst>
          <pc:docMk/>
          <pc:sldMk cId="1491595583" sldId="305"/>
        </pc:sldMkLst>
        <pc:spChg chg="mod">
          <ac:chgData name="Nataša Hoić-Božić" userId="1a7de0a7-996b-4332-85f9-753b5b85b38c" providerId="ADAL" clId="{A78ADCD5-2412-4F52-8BB0-4E5BD2313CB0}" dt="2019-10-19T09:33:59.505" v="6" actId="20577"/>
          <ac:spMkLst>
            <pc:docMk/>
            <pc:sldMk cId="1491595583" sldId="305"/>
            <ac:spMk id="3" creationId="{00000000-0000-0000-0000-000000000000}"/>
          </ac:spMkLst>
        </pc:spChg>
      </pc:sldChg>
    </pc:docChg>
  </pc:docChgLst>
  <pc:docChgLst>
    <pc:chgData name="Nataša Hoić-Božić" userId="1a7de0a7-996b-4332-85f9-753b5b85b38c" providerId="ADAL" clId="{52CFC5D1-D793-4C6E-B6F7-DA41749DD5BD}"/>
    <pc:docChg chg="modSld">
      <pc:chgData name="Nataša Hoić-Božić" userId="1a7de0a7-996b-4332-85f9-753b5b85b38c" providerId="ADAL" clId="{52CFC5D1-D793-4C6E-B6F7-DA41749DD5BD}" dt="2019-07-28T08:12:52.218" v="0" actId="6549"/>
      <pc:docMkLst>
        <pc:docMk/>
      </pc:docMkLst>
      <pc:sldChg chg="modSp">
        <pc:chgData name="Nataša Hoić-Božić" userId="1a7de0a7-996b-4332-85f9-753b5b85b38c" providerId="ADAL" clId="{52CFC5D1-D793-4C6E-B6F7-DA41749DD5BD}" dt="2019-07-28T08:12:52.218" v="0" actId="6549"/>
        <pc:sldMkLst>
          <pc:docMk/>
          <pc:sldMk cId="2182669654" sldId="284"/>
        </pc:sldMkLst>
        <pc:spChg chg="mod">
          <ac:chgData name="Nataša Hoić-Božić" userId="1a7de0a7-996b-4332-85f9-753b5b85b38c" providerId="ADAL" clId="{52CFC5D1-D793-4C6E-B6F7-DA41749DD5BD}" dt="2019-07-28T08:12:52.218" v="0" actId="6549"/>
          <ac:spMkLst>
            <pc:docMk/>
            <pc:sldMk cId="2182669654" sldId="28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CEB20-3505-4085-89E9-F4F38D7CF3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ABD55A0-9E69-480F-969E-DA2E2ED4EDC3}">
      <dgm:prSet phldrT="[Text]"/>
      <dgm:spPr/>
      <dgm:t>
        <a:bodyPr/>
        <a:lstStyle/>
        <a:p>
          <a:r>
            <a:rPr lang="hr-HR" dirty="0"/>
            <a:t>1. </a:t>
          </a:r>
          <a:r>
            <a:rPr lang="en-GB" dirty="0"/>
            <a:t>Find</a:t>
          </a:r>
          <a:r>
            <a:rPr lang="hr-HR" dirty="0"/>
            <a:t>ing</a:t>
          </a:r>
          <a:r>
            <a:rPr lang="en-GB" dirty="0"/>
            <a:t> words in the grid</a:t>
          </a:r>
        </a:p>
      </dgm:t>
    </dgm:pt>
    <dgm:pt modelId="{0F06F815-55A5-47AA-842D-D38FEAD7B3F2}" type="parTrans" cxnId="{83BDE2DD-6C52-492E-8F0F-F157C8162FC5}">
      <dgm:prSet/>
      <dgm:spPr/>
      <dgm:t>
        <a:bodyPr/>
        <a:lstStyle/>
        <a:p>
          <a:endParaRPr lang="en-GB"/>
        </a:p>
      </dgm:t>
    </dgm:pt>
    <dgm:pt modelId="{EDD64A35-EDF0-46C9-8E6F-9BAA6A0DF446}" type="sibTrans" cxnId="{83BDE2DD-6C52-492E-8F0F-F157C8162FC5}">
      <dgm:prSet/>
      <dgm:spPr/>
      <dgm:t>
        <a:bodyPr/>
        <a:lstStyle/>
        <a:p>
          <a:endParaRPr lang="en-GB"/>
        </a:p>
      </dgm:t>
    </dgm:pt>
    <dgm:pt modelId="{1932D4C1-5586-4460-8F39-9DD1FA518153}">
      <dgm:prSet phldrT="[Text]"/>
      <dgm:spPr/>
      <dgm:t>
        <a:bodyPr/>
        <a:lstStyle/>
        <a:p>
          <a:r>
            <a:rPr lang="hr-HR" dirty="0"/>
            <a:t>2. </a:t>
          </a:r>
          <a:r>
            <a:rPr lang="en-GB" dirty="0"/>
            <a:t>Real-life algorithms</a:t>
          </a:r>
        </a:p>
      </dgm:t>
    </dgm:pt>
    <dgm:pt modelId="{5C7FBF4F-5693-4B7B-AD49-A570FC7FDB03}" type="parTrans" cxnId="{E950CC38-41B5-4027-B291-38954227DD2D}">
      <dgm:prSet/>
      <dgm:spPr/>
      <dgm:t>
        <a:bodyPr/>
        <a:lstStyle/>
        <a:p>
          <a:endParaRPr lang="en-GB"/>
        </a:p>
      </dgm:t>
    </dgm:pt>
    <dgm:pt modelId="{EF64FAF6-F8EF-419A-A601-2795F8DF4A51}" type="sibTrans" cxnId="{E950CC38-41B5-4027-B291-38954227DD2D}">
      <dgm:prSet/>
      <dgm:spPr/>
      <dgm:t>
        <a:bodyPr/>
        <a:lstStyle/>
        <a:p>
          <a:endParaRPr lang="en-GB"/>
        </a:p>
      </dgm:t>
    </dgm:pt>
    <dgm:pt modelId="{F491BA18-9CDE-49F8-AA9B-87A5EFCB1B81}">
      <dgm:prSet phldrT="[Text]"/>
      <dgm:spPr/>
      <dgm:t>
        <a:bodyPr/>
        <a:lstStyle/>
        <a:p>
          <a:r>
            <a:rPr lang="hr-HR" dirty="0"/>
            <a:t>3. </a:t>
          </a:r>
          <a:r>
            <a:rPr lang="en-GB" dirty="0"/>
            <a:t>Algorithms and analogies for concepts related to specific school subjects </a:t>
          </a:r>
        </a:p>
      </dgm:t>
    </dgm:pt>
    <dgm:pt modelId="{49E5B138-8CC5-49FA-A649-626F792B869A}" type="parTrans" cxnId="{D24C2BDF-5375-49A2-8E8F-AD3FE85C1FD5}">
      <dgm:prSet/>
      <dgm:spPr/>
      <dgm:t>
        <a:bodyPr/>
        <a:lstStyle/>
        <a:p>
          <a:endParaRPr lang="en-GB"/>
        </a:p>
      </dgm:t>
    </dgm:pt>
    <dgm:pt modelId="{F5703242-1C78-4E45-AD21-9E5F23D1DA8D}" type="sibTrans" cxnId="{D24C2BDF-5375-49A2-8E8F-AD3FE85C1FD5}">
      <dgm:prSet/>
      <dgm:spPr/>
      <dgm:t>
        <a:bodyPr/>
        <a:lstStyle/>
        <a:p>
          <a:endParaRPr lang="en-GB"/>
        </a:p>
      </dgm:t>
    </dgm:pt>
    <dgm:pt modelId="{0E93B599-4441-462B-BD18-D5B9A601C36E}">
      <dgm:prSet phldrT="[Text]"/>
      <dgm:spPr/>
      <dgm:t>
        <a:bodyPr/>
        <a:lstStyle/>
        <a:p>
          <a:r>
            <a:rPr lang="hr-HR" dirty="0"/>
            <a:t>4. Moving through a maze</a:t>
          </a:r>
          <a:endParaRPr lang="en-GB" dirty="0"/>
        </a:p>
      </dgm:t>
    </dgm:pt>
    <dgm:pt modelId="{A44D02E7-18C9-4103-992F-AE898C31CA75}" type="parTrans" cxnId="{DB9A3BEE-9FC7-4683-BADC-07B2B4073BA7}">
      <dgm:prSet/>
      <dgm:spPr/>
      <dgm:t>
        <a:bodyPr/>
        <a:lstStyle/>
        <a:p>
          <a:endParaRPr lang="en-GB"/>
        </a:p>
      </dgm:t>
    </dgm:pt>
    <dgm:pt modelId="{9E697DD9-B8B9-4FD9-8637-BCFAF09A8882}" type="sibTrans" cxnId="{DB9A3BEE-9FC7-4683-BADC-07B2B4073BA7}">
      <dgm:prSet/>
      <dgm:spPr/>
      <dgm:t>
        <a:bodyPr/>
        <a:lstStyle/>
        <a:p>
          <a:endParaRPr lang="en-GB"/>
        </a:p>
      </dgm:t>
    </dgm:pt>
    <dgm:pt modelId="{651226C3-46F0-4382-BA69-40B65FFD80DC}">
      <dgm:prSet phldrT="[Text]"/>
      <dgm:spPr/>
      <dgm:t>
        <a:bodyPr/>
        <a:lstStyle/>
        <a:p>
          <a:r>
            <a:rPr lang="hr-HR" dirty="0"/>
            <a:t>5. </a:t>
          </a:r>
          <a:r>
            <a:rPr lang="en-GB" dirty="0"/>
            <a:t>Tales and Algorithms</a:t>
          </a:r>
        </a:p>
      </dgm:t>
    </dgm:pt>
    <dgm:pt modelId="{99FEF70F-FEC8-447E-AF78-287909852C9F}" type="parTrans" cxnId="{14C378D9-480A-4585-A881-FFEE7E6FE259}">
      <dgm:prSet/>
      <dgm:spPr/>
      <dgm:t>
        <a:bodyPr/>
        <a:lstStyle/>
        <a:p>
          <a:endParaRPr lang="en-GB"/>
        </a:p>
      </dgm:t>
    </dgm:pt>
    <dgm:pt modelId="{78E298D9-7112-472C-8C43-3764F60C3951}" type="sibTrans" cxnId="{14C378D9-480A-4585-A881-FFEE7E6FE259}">
      <dgm:prSet/>
      <dgm:spPr/>
      <dgm:t>
        <a:bodyPr/>
        <a:lstStyle/>
        <a:p>
          <a:endParaRPr lang="en-GB"/>
        </a:p>
      </dgm:t>
    </dgm:pt>
    <dgm:pt modelId="{B7A71ACD-6E57-46C9-8295-50A1AF5E4DA8}">
      <dgm:prSet/>
      <dgm:spPr/>
      <dgm:t>
        <a:bodyPr/>
        <a:lstStyle/>
        <a:p>
          <a:r>
            <a:rPr lang="hr-HR" dirty="0"/>
            <a:t>6. </a:t>
          </a:r>
          <a:r>
            <a:rPr lang="en-GB" dirty="0"/>
            <a:t>Writing or </a:t>
          </a:r>
          <a:r>
            <a:rPr lang="hr-HR" dirty="0"/>
            <a:t>d</a:t>
          </a:r>
          <a:r>
            <a:rPr lang="en-GB" dirty="0"/>
            <a:t>rawing in </a:t>
          </a:r>
          <a:r>
            <a:rPr lang="hr-HR" dirty="0"/>
            <a:t>g</a:t>
          </a:r>
          <a:r>
            <a:rPr lang="en-GB" dirty="0"/>
            <a:t>rid</a:t>
          </a:r>
        </a:p>
      </dgm:t>
    </dgm:pt>
    <dgm:pt modelId="{291A92A8-8CB2-40BC-A64F-F814129D2ACF}" type="sibTrans" cxnId="{3044CE1D-4463-44D0-952A-CCA59F4635BA}">
      <dgm:prSet/>
      <dgm:spPr/>
      <dgm:t>
        <a:bodyPr/>
        <a:lstStyle/>
        <a:p>
          <a:endParaRPr lang="en-GB"/>
        </a:p>
      </dgm:t>
    </dgm:pt>
    <dgm:pt modelId="{DD4136BA-7DAE-4DC8-AC7D-22214A49681B}" type="parTrans" cxnId="{3044CE1D-4463-44D0-952A-CCA59F4635BA}">
      <dgm:prSet/>
      <dgm:spPr/>
      <dgm:t>
        <a:bodyPr/>
        <a:lstStyle/>
        <a:p>
          <a:endParaRPr lang="en-GB"/>
        </a:p>
      </dgm:t>
    </dgm:pt>
    <dgm:pt modelId="{0840F090-4AAD-4B23-96E2-CB866EFE8177}" type="pres">
      <dgm:prSet presAssocID="{8B0CEB20-3505-4085-89E9-F4F38D7CF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2D678-ED46-4427-80A1-888274AC44A5}" type="pres">
      <dgm:prSet presAssocID="{3ABD55A0-9E69-480F-969E-DA2E2ED4EDC3}" presName="node" presStyleLbl="node1" presStyleIdx="0" presStyleCnt="6" custLinFactNeighborX="1175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FD09D-76B3-4A7E-AB85-E1DF55C901A5}" type="pres">
      <dgm:prSet presAssocID="{EDD64A35-EDF0-46C9-8E6F-9BAA6A0DF446}" presName="sibTrans" presStyleCnt="0"/>
      <dgm:spPr/>
    </dgm:pt>
    <dgm:pt modelId="{46588D9E-B838-44BE-AFF6-41CFFC22DD49}" type="pres">
      <dgm:prSet presAssocID="{1932D4C1-5586-4460-8F39-9DD1FA5181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0DC-EFEF-4781-BE24-6790F9711C47}" type="pres">
      <dgm:prSet presAssocID="{EF64FAF6-F8EF-419A-A601-2795F8DF4A51}" presName="sibTrans" presStyleCnt="0"/>
      <dgm:spPr/>
    </dgm:pt>
    <dgm:pt modelId="{C5EE47D5-811C-4DBC-8079-2026C6B35A80}" type="pres">
      <dgm:prSet presAssocID="{F491BA18-9CDE-49F8-AA9B-87A5EFCB1B81}" presName="node" presStyleLbl="node1" presStyleIdx="2" presStyleCnt="6" custLinFactNeighborX="1175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4ADC0-7357-4BD4-AFED-BE4F286166C0}" type="pres">
      <dgm:prSet presAssocID="{F5703242-1C78-4E45-AD21-9E5F23D1DA8D}" presName="sibTrans" presStyleCnt="0"/>
      <dgm:spPr/>
    </dgm:pt>
    <dgm:pt modelId="{DE2776BF-1718-47C0-BF6C-F3E5822332C4}" type="pres">
      <dgm:prSet presAssocID="{0E93B599-4441-462B-BD18-D5B9A601C36E}" presName="node" presStyleLbl="node1" presStyleIdx="3" presStyleCnt="6" custLinFactNeighborX="1175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27B70-3884-4D2D-9700-EC10736EE55B}" type="pres">
      <dgm:prSet presAssocID="{9E697DD9-B8B9-4FD9-8637-BCFAF09A8882}" presName="sibTrans" presStyleCnt="0"/>
      <dgm:spPr/>
    </dgm:pt>
    <dgm:pt modelId="{405A0C02-3BFD-490F-8230-EA8F99F64B7C}" type="pres">
      <dgm:prSet presAssocID="{651226C3-46F0-4382-BA69-40B65FFD80DC}" presName="node" presStyleLbl="node1" presStyleIdx="4" presStyleCnt="6" custLinFactNeighborX="1175" custLinFactNeighborY="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2EB13-3938-4D2A-91D3-6F4E6B886383}" type="pres">
      <dgm:prSet presAssocID="{78E298D9-7112-472C-8C43-3764F60C3951}" presName="sibTrans" presStyleCnt="0"/>
      <dgm:spPr/>
    </dgm:pt>
    <dgm:pt modelId="{B4BDDF6A-A6BB-4A85-942E-0C77D1539968}" type="pres">
      <dgm:prSet presAssocID="{B7A71ACD-6E57-46C9-8295-50A1AF5E4DA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A6F2B-67BE-4C9A-BC78-508333F23271}" type="presOf" srcId="{B7A71ACD-6E57-46C9-8295-50A1AF5E4DA8}" destId="{B4BDDF6A-A6BB-4A85-942E-0C77D1539968}" srcOrd="0" destOrd="0" presId="urn:microsoft.com/office/officeart/2005/8/layout/default"/>
    <dgm:cxn modelId="{CDDE9139-67BB-4343-BEBF-5A73B1723F3A}" type="presOf" srcId="{651226C3-46F0-4382-BA69-40B65FFD80DC}" destId="{405A0C02-3BFD-490F-8230-EA8F99F64B7C}" srcOrd="0" destOrd="0" presId="urn:microsoft.com/office/officeart/2005/8/layout/default"/>
    <dgm:cxn modelId="{144B7AC3-7A55-44C5-843B-6ECCDA20806A}" type="presOf" srcId="{F491BA18-9CDE-49F8-AA9B-87A5EFCB1B81}" destId="{C5EE47D5-811C-4DBC-8079-2026C6B35A80}" srcOrd="0" destOrd="0" presId="urn:microsoft.com/office/officeart/2005/8/layout/default"/>
    <dgm:cxn modelId="{D24C2BDF-5375-49A2-8E8F-AD3FE85C1FD5}" srcId="{8B0CEB20-3505-4085-89E9-F4F38D7CF334}" destId="{F491BA18-9CDE-49F8-AA9B-87A5EFCB1B81}" srcOrd="2" destOrd="0" parTransId="{49E5B138-8CC5-49FA-A649-626F792B869A}" sibTransId="{F5703242-1C78-4E45-AD21-9E5F23D1DA8D}"/>
    <dgm:cxn modelId="{E170C553-9116-4761-8895-E7A36CA1D81F}" type="presOf" srcId="{8B0CEB20-3505-4085-89E9-F4F38D7CF334}" destId="{0840F090-4AAD-4B23-96E2-CB866EFE8177}" srcOrd="0" destOrd="0" presId="urn:microsoft.com/office/officeart/2005/8/layout/default"/>
    <dgm:cxn modelId="{DB9A3BEE-9FC7-4683-BADC-07B2B4073BA7}" srcId="{8B0CEB20-3505-4085-89E9-F4F38D7CF334}" destId="{0E93B599-4441-462B-BD18-D5B9A601C36E}" srcOrd="3" destOrd="0" parTransId="{A44D02E7-18C9-4103-992F-AE898C31CA75}" sibTransId="{9E697DD9-B8B9-4FD9-8637-BCFAF09A8882}"/>
    <dgm:cxn modelId="{3044CE1D-4463-44D0-952A-CCA59F4635BA}" srcId="{8B0CEB20-3505-4085-89E9-F4F38D7CF334}" destId="{B7A71ACD-6E57-46C9-8295-50A1AF5E4DA8}" srcOrd="5" destOrd="0" parTransId="{DD4136BA-7DAE-4DC8-AC7D-22214A49681B}" sibTransId="{291A92A8-8CB2-40BC-A64F-F814129D2ACF}"/>
    <dgm:cxn modelId="{C4E8505D-919E-45BE-907D-2FCB678FB0A0}" type="presOf" srcId="{1932D4C1-5586-4460-8F39-9DD1FA518153}" destId="{46588D9E-B838-44BE-AFF6-41CFFC22DD49}" srcOrd="0" destOrd="0" presId="urn:microsoft.com/office/officeart/2005/8/layout/default"/>
    <dgm:cxn modelId="{C3DEC79E-38BF-42D8-8D76-8185EC40602C}" type="presOf" srcId="{0E93B599-4441-462B-BD18-D5B9A601C36E}" destId="{DE2776BF-1718-47C0-BF6C-F3E5822332C4}" srcOrd="0" destOrd="0" presId="urn:microsoft.com/office/officeart/2005/8/layout/default"/>
    <dgm:cxn modelId="{83BDE2DD-6C52-492E-8F0F-F157C8162FC5}" srcId="{8B0CEB20-3505-4085-89E9-F4F38D7CF334}" destId="{3ABD55A0-9E69-480F-969E-DA2E2ED4EDC3}" srcOrd="0" destOrd="0" parTransId="{0F06F815-55A5-47AA-842D-D38FEAD7B3F2}" sibTransId="{EDD64A35-EDF0-46C9-8E6F-9BAA6A0DF446}"/>
    <dgm:cxn modelId="{14C378D9-480A-4585-A881-FFEE7E6FE259}" srcId="{8B0CEB20-3505-4085-89E9-F4F38D7CF334}" destId="{651226C3-46F0-4382-BA69-40B65FFD80DC}" srcOrd="4" destOrd="0" parTransId="{99FEF70F-FEC8-447E-AF78-287909852C9F}" sibTransId="{78E298D9-7112-472C-8C43-3764F60C3951}"/>
    <dgm:cxn modelId="{E950CC38-41B5-4027-B291-38954227DD2D}" srcId="{8B0CEB20-3505-4085-89E9-F4F38D7CF334}" destId="{1932D4C1-5586-4460-8F39-9DD1FA518153}" srcOrd="1" destOrd="0" parTransId="{5C7FBF4F-5693-4B7B-AD49-A570FC7FDB03}" sibTransId="{EF64FAF6-F8EF-419A-A601-2795F8DF4A51}"/>
    <dgm:cxn modelId="{7359381C-FCD0-4AF8-B347-61131C695601}" type="presOf" srcId="{3ABD55A0-9E69-480F-969E-DA2E2ED4EDC3}" destId="{4C62D678-ED46-4427-80A1-888274AC44A5}" srcOrd="0" destOrd="0" presId="urn:microsoft.com/office/officeart/2005/8/layout/default"/>
    <dgm:cxn modelId="{B3B912C7-4602-4EA5-A2BB-4235679919D1}" type="presParOf" srcId="{0840F090-4AAD-4B23-96E2-CB866EFE8177}" destId="{4C62D678-ED46-4427-80A1-888274AC44A5}" srcOrd="0" destOrd="0" presId="urn:microsoft.com/office/officeart/2005/8/layout/default"/>
    <dgm:cxn modelId="{04D138D3-3389-4DA2-877D-C07DBE22C2E1}" type="presParOf" srcId="{0840F090-4AAD-4B23-96E2-CB866EFE8177}" destId="{268FD09D-76B3-4A7E-AB85-E1DF55C901A5}" srcOrd="1" destOrd="0" presId="urn:microsoft.com/office/officeart/2005/8/layout/default"/>
    <dgm:cxn modelId="{E85B2DA7-F92C-495E-B756-3F0D84C84B5C}" type="presParOf" srcId="{0840F090-4AAD-4B23-96E2-CB866EFE8177}" destId="{46588D9E-B838-44BE-AFF6-41CFFC22DD49}" srcOrd="2" destOrd="0" presId="urn:microsoft.com/office/officeart/2005/8/layout/default"/>
    <dgm:cxn modelId="{7E08C23D-C289-458B-90F6-14C3A9DA34AC}" type="presParOf" srcId="{0840F090-4AAD-4B23-96E2-CB866EFE8177}" destId="{BD0480DC-EFEF-4781-BE24-6790F9711C47}" srcOrd="3" destOrd="0" presId="urn:microsoft.com/office/officeart/2005/8/layout/default"/>
    <dgm:cxn modelId="{16F0158B-8AE7-4394-A5FE-016F31541B9B}" type="presParOf" srcId="{0840F090-4AAD-4B23-96E2-CB866EFE8177}" destId="{C5EE47D5-811C-4DBC-8079-2026C6B35A80}" srcOrd="4" destOrd="0" presId="urn:microsoft.com/office/officeart/2005/8/layout/default"/>
    <dgm:cxn modelId="{1DAAC496-2D34-4D13-A232-495DD67C82D1}" type="presParOf" srcId="{0840F090-4AAD-4B23-96E2-CB866EFE8177}" destId="{B524ADC0-7357-4BD4-AFED-BE4F286166C0}" srcOrd="5" destOrd="0" presId="urn:microsoft.com/office/officeart/2005/8/layout/default"/>
    <dgm:cxn modelId="{AB2639C3-4C4F-45BB-9B5A-765D02ADA434}" type="presParOf" srcId="{0840F090-4AAD-4B23-96E2-CB866EFE8177}" destId="{DE2776BF-1718-47C0-BF6C-F3E5822332C4}" srcOrd="6" destOrd="0" presId="urn:microsoft.com/office/officeart/2005/8/layout/default"/>
    <dgm:cxn modelId="{C3ED992E-F600-4830-A134-0028B1E0D72B}" type="presParOf" srcId="{0840F090-4AAD-4B23-96E2-CB866EFE8177}" destId="{3B827B70-3884-4D2D-9700-EC10736EE55B}" srcOrd="7" destOrd="0" presId="urn:microsoft.com/office/officeart/2005/8/layout/default"/>
    <dgm:cxn modelId="{F9A9E19D-B183-4C2A-8FEF-645FED77998A}" type="presParOf" srcId="{0840F090-4AAD-4B23-96E2-CB866EFE8177}" destId="{405A0C02-3BFD-490F-8230-EA8F99F64B7C}" srcOrd="8" destOrd="0" presId="urn:microsoft.com/office/officeart/2005/8/layout/default"/>
    <dgm:cxn modelId="{FA61A106-D8ED-44A2-9E68-2F091FAECC1F}" type="presParOf" srcId="{0840F090-4AAD-4B23-96E2-CB866EFE8177}" destId="{E132EB13-3938-4D2A-91D3-6F4E6B886383}" srcOrd="9" destOrd="0" presId="urn:microsoft.com/office/officeart/2005/8/layout/default"/>
    <dgm:cxn modelId="{C92F4A89-666B-4C82-9D92-D3E4FEBB40AF}" type="presParOf" srcId="{0840F090-4AAD-4B23-96E2-CB866EFE8177}" destId="{B4BDDF6A-A6BB-4A85-942E-0C77D15399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F2338-870C-4CEE-88BC-88DBABDC6AF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B4BE8-5D81-43CC-B903-7D5091340053}">
      <dgm:prSet phldrT="[Text]" custT="1"/>
      <dgm:spPr/>
      <dgm:t>
        <a:bodyPr/>
        <a:lstStyle/>
        <a:p>
          <a:r>
            <a:rPr lang="en-US" sz="3200" dirty="0"/>
            <a:t>General present</a:t>
          </a:r>
        </a:p>
      </dgm:t>
    </dgm:pt>
    <dgm:pt modelId="{95C6091F-146D-4AB2-B38F-1EBC97DDC2BD}" type="parTrans" cxnId="{8683A972-A65F-4192-A732-A660F4FE2EDD}">
      <dgm:prSet/>
      <dgm:spPr/>
      <dgm:t>
        <a:bodyPr/>
        <a:lstStyle/>
        <a:p>
          <a:endParaRPr lang="en-US"/>
        </a:p>
      </dgm:t>
    </dgm:pt>
    <dgm:pt modelId="{FD04EFFE-C757-448E-A9C4-1123A95542C1}" type="sibTrans" cxnId="{8683A972-A65F-4192-A732-A660F4FE2EDD}">
      <dgm:prSet/>
      <dgm:spPr/>
      <dgm:t>
        <a:bodyPr/>
        <a:lstStyle/>
        <a:p>
          <a:endParaRPr lang="en-US" dirty="0"/>
        </a:p>
      </dgm:t>
    </dgm:pt>
    <dgm:pt modelId="{0DF9D56E-969E-4521-BC53-956324305E4A}">
      <dgm:prSet phldrT="[Text]"/>
      <dgm:spPr/>
      <dgm:t>
        <a:bodyPr/>
        <a:lstStyle/>
        <a:p>
          <a:r>
            <a:rPr lang="en-US" dirty="0"/>
            <a:t>Permanent activity</a:t>
          </a:r>
        </a:p>
      </dgm:t>
    </dgm:pt>
    <dgm:pt modelId="{7EC9D057-5B48-4387-8135-E969707D864B}" type="parTrans" cxnId="{75848499-8A97-48BA-AD0C-AFF55FB7AA0C}">
      <dgm:prSet/>
      <dgm:spPr/>
      <dgm:t>
        <a:bodyPr/>
        <a:lstStyle/>
        <a:p>
          <a:endParaRPr lang="en-US"/>
        </a:p>
      </dgm:t>
    </dgm:pt>
    <dgm:pt modelId="{87E37312-2A09-46D2-BD84-ADE81DDBC189}" type="sibTrans" cxnId="{75848499-8A97-48BA-AD0C-AFF55FB7AA0C}">
      <dgm:prSet/>
      <dgm:spPr/>
      <dgm:t>
        <a:bodyPr/>
        <a:lstStyle/>
        <a:p>
          <a:endParaRPr lang="en-US" dirty="0"/>
        </a:p>
      </dgm:t>
    </dgm:pt>
    <dgm:pt modelId="{B60E7AD2-819F-4B68-8E67-AAF7FD7F9FE8}">
      <dgm:prSet phldrT="[Text]"/>
      <dgm:spPr/>
      <dgm:t>
        <a:bodyPr/>
        <a:lstStyle/>
        <a:p>
          <a:r>
            <a:rPr lang="en-US" dirty="0"/>
            <a:t>Unlimited duration</a:t>
          </a:r>
        </a:p>
      </dgm:t>
    </dgm:pt>
    <dgm:pt modelId="{1895B17F-8968-4FFE-8B8B-D66453662588}" type="parTrans" cxnId="{B5993A79-E35A-4241-AEDD-A2021F3EC73A}">
      <dgm:prSet/>
      <dgm:spPr/>
      <dgm:t>
        <a:bodyPr/>
        <a:lstStyle/>
        <a:p>
          <a:endParaRPr lang="en-US"/>
        </a:p>
      </dgm:t>
    </dgm:pt>
    <dgm:pt modelId="{8C41E176-594C-41E8-94D0-3F577F61125F}" type="sibTrans" cxnId="{B5993A79-E35A-4241-AEDD-A2021F3EC73A}">
      <dgm:prSet/>
      <dgm:spPr/>
      <dgm:t>
        <a:bodyPr/>
        <a:lstStyle/>
        <a:p>
          <a:endParaRPr lang="en-US"/>
        </a:p>
      </dgm:t>
    </dgm:pt>
    <dgm:pt modelId="{E56BADDD-7F3B-4802-93C2-5013B260A619}" type="pres">
      <dgm:prSet presAssocID="{56CF2338-870C-4CEE-88BC-88DBABDC6A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363D5-C72E-4B8A-83A7-024344A09880}" type="pres">
      <dgm:prSet presAssocID="{3BAB4BE8-5D81-43CC-B903-7D5091340053}" presName="node" presStyleLbl="node1" presStyleIdx="0" presStyleCnt="3" custLinFactNeighborX="4461" custLinFactNeighborY="62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E2DDC-CB5F-4385-93D6-B3B0A66D3D59}" type="pres">
      <dgm:prSet presAssocID="{FD04EFFE-C757-448E-A9C4-1123A95542C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6B7AA6-A166-4D0E-A313-3D146107BB7B}" type="pres">
      <dgm:prSet presAssocID="{FD04EFFE-C757-448E-A9C4-1123A95542C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AF9E02F-88B6-4DD0-A732-70152CB6D9B7}" type="pres">
      <dgm:prSet presAssocID="{0DF9D56E-969E-4521-BC53-956324305E4A}" presName="node" presStyleLbl="node1" presStyleIdx="1" presStyleCnt="3" custLinFactNeighborX="837" custLinFactNeighborY="62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31590-80CA-474A-9E29-5729AA9D1CF0}" type="pres">
      <dgm:prSet presAssocID="{87E37312-2A09-46D2-BD84-ADE81DDBC18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A358109-FCCF-476C-B7BF-42730EBD6850}" type="pres">
      <dgm:prSet presAssocID="{87E37312-2A09-46D2-BD84-ADE81DDBC18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91156E-8D2E-4467-98D8-B670D0931DD3}" type="pres">
      <dgm:prSet presAssocID="{B60E7AD2-819F-4B68-8E67-AAF7FD7F9FE8}" presName="node" presStyleLbl="node1" presStyleIdx="2" presStyleCnt="3" custLinFactNeighborX="836" custLinFactNeighborY="62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3A972-A65F-4192-A732-A660F4FE2EDD}" srcId="{56CF2338-870C-4CEE-88BC-88DBABDC6AF1}" destId="{3BAB4BE8-5D81-43CC-B903-7D5091340053}" srcOrd="0" destOrd="0" parTransId="{95C6091F-146D-4AB2-B38F-1EBC97DDC2BD}" sibTransId="{FD04EFFE-C757-448E-A9C4-1123A95542C1}"/>
    <dgm:cxn modelId="{5FCC6F7F-2C6E-4F15-9768-DBCDFB24B82A}" type="presOf" srcId="{FD04EFFE-C757-448E-A9C4-1123A95542C1}" destId="{4DBE2DDC-CB5F-4385-93D6-B3B0A66D3D59}" srcOrd="0" destOrd="0" presId="urn:microsoft.com/office/officeart/2005/8/layout/process1"/>
    <dgm:cxn modelId="{3E3ED349-0511-4EB6-8C99-11C5A6429961}" type="presOf" srcId="{56CF2338-870C-4CEE-88BC-88DBABDC6AF1}" destId="{E56BADDD-7F3B-4802-93C2-5013B260A619}" srcOrd="0" destOrd="0" presId="urn:microsoft.com/office/officeart/2005/8/layout/process1"/>
    <dgm:cxn modelId="{A933E2BC-B347-4860-A3C0-8854793884EE}" type="presOf" srcId="{B60E7AD2-819F-4B68-8E67-AAF7FD7F9FE8}" destId="{3B91156E-8D2E-4467-98D8-B670D0931DD3}" srcOrd="0" destOrd="0" presId="urn:microsoft.com/office/officeart/2005/8/layout/process1"/>
    <dgm:cxn modelId="{F737652C-FFBF-4311-81C0-AF934FD17DC6}" type="presOf" srcId="{87E37312-2A09-46D2-BD84-ADE81DDBC189}" destId="{8A531590-80CA-474A-9E29-5729AA9D1CF0}" srcOrd="0" destOrd="0" presId="urn:microsoft.com/office/officeart/2005/8/layout/process1"/>
    <dgm:cxn modelId="{9FA873A6-643E-4ED7-BCC8-2D7791895F85}" type="presOf" srcId="{0DF9D56E-969E-4521-BC53-956324305E4A}" destId="{4AF9E02F-88B6-4DD0-A732-70152CB6D9B7}" srcOrd="0" destOrd="0" presId="urn:microsoft.com/office/officeart/2005/8/layout/process1"/>
    <dgm:cxn modelId="{4CE3228C-C16F-41C4-8D94-A27652B18F33}" type="presOf" srcId="{3BAB4BE8-5D81-43CC-B903-7D5091340053}" destId="{D24363D5-C72E-4B8A-83A7-024344A09880}" srcOrd="0" destOrd="0" presId="urn:microsoft.com/office/officeart/2005/8/layout/process1"/>
    <dgm:cxn modelId="{ADBFC3B2-32E0-4014-A97C-4FF3E24893D1}" type="presOf" srcId="{87E37312-2A09-46D2-BD84-ADE81DDBC189}" destId="{FA358109-FCCF-476C-B7BF-42730EBD6850}" srcOrd="1" destOrd="0" presId="urn:microsoft.com/office/officeart/2005/8/layout/process1"/>
    <dgm:cxn modelId="{B5993A79-E35A-4241-AEDD-A2021F3EC73A}" srcId="{56CF2338-870C-4CEE-88BC-88DBABDC6AF1}" destId="{B60E7AD2-819F-4B68-8E67-AAF7FD7F9FE8}" srcOrd="2" destOrd="0" parTransId="{1895B17F-8968-4FFE-8B8B-D66453662588}" sibTransId="{8C41E176-594C-41E8-94D0-3F577F61125F}"/>
    <dgm:cxn modelId="{94CC9637-E559-44CE-A781-9E18A94B668A}" type="presOf" srcId="{FD04EFFE-C757-448E-A9C4-1123A95542C1}" destId="{DC6B7AA6-A166-4D0E-A313-3D146107BB7B}" srcOrd="1" destOrd="0" presId="urn:microsoft.com/office/officeart/2005/8/layout/process1"/>
    <dgm:cxn modelId="{75848499-8A97-48BA-AD0C-AFF55FB7AA0C}" srcId="{56CF2338-870C-4CEE-88BC-88DBABDC6AF1}" destId="{0DF9D56E-969E-4521-BC53-956324305E4A}" srcOrd="1" destOrd="0" parTransId="{7EC9D057-5B48-4387-8135-E969707D864B}" sibTransId="{87E37312-2A09-46D2-BD84-ADE81DDBC189}"/>
    <dgm:cxn modelId="{0E849FD6-529F-4DD0-B929-4E0231060515}" type="presParOf" srcId="{E56BADDD-7F3B-4802-93C2-5013B260A619}" destId="{D24363D5-C72E-4B8A-83A7-024344A09880}" srcOrd="0" destOrd="0" presId="urn:microsoft.com/office/officeart/2005/8/layout/process1"/>
    <dgm:cxn modelId="{D2B77446-AC46-4129-9EFB-6A5D8FBD2DDB}" type="presParOf" srcId="{E56BADDD-7F3B-4802-93C2-5013B260A619}" destId="{4DBE2DDC-CB5F-4385-93D6-B3B0A66D3D59}" srcOrd="1" destOrd="0" presId="urn:microsoft.com/office/officeart/2005/8/layout/process1"/>
    <dgm:cxn modelId="{E39038FB-53E2-4EB7-B004-1FB393F5A1AA}" type="presParOf" srcId="{4DBE2DDC-CB5F-4385-93D6-B3B0A66D3D59}" destId="{DC6B7AA6-A166-4D0E-A313-3D146107BB7B}" srcOrd="0" destOrd="0" presId="urn:microsoft.com/office/officeart/2005/8/layout/process1"/>
    <dgm:cxn modelId="{8CDBDD17-8A90-4A65-A634-6A686DE9449A}" type="presParOf" srcId="{E56BADDD-7F3B-4802-93C2-5013B260A619}" destId="{4AF9E02F-88B6-4DD0-A732-70152CB6D9B7}" srcOrd="2" destOrd="0" presId="urn:microsoft.com/office/officeart/2005/8/layout/process1"/>
    <dgm:cxn modelId="{A4EA91C6-6DEB-4030-B256-C1FFA24E6397}" type="presParOf" srcId="{E56BADDD-7F3B-4802-93C2-5013B260A619}" destId="{8A531590-80CA-474A-9E29-5729AA9D1CF0}" srcOrd="3" destOrd="0" presId="urn:microsoft.com/office/officeart/2005/8/layout/process1"/>
    <dgm:cxn modelId="{2FB32501-17C8-485D-871F-D9B43DEDB364}" type="presParOf" srcId="{8A531590-80CA-474A-9E29-5729AA9D1CF0}" destId="{FA358109-FCCF-476C-B7BF-42730EBD6850}" srcOrd="0" destOrd="0" presId="urn:microsoft.com/office/officeart/2005/8/layout/process1"/>
    <dgm:cxn modelId="{20B914D4-F621-43D1-8242-9032D7E1BE9E}" type="presParOf" srcId="{E56BADDD-7F3B-4802-93C2-5013B260A619}" destId="{3B91156E-8D2E-4467-98D8-B670D0931D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55474-456A-46BB-A0C5-DBD9A68F3F4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F62445C3-94C3-40C2-AB93-81A52BD37207}">
      <dgm:prSet phldrT="[Text]"/>
      <dgm:spPr/>
      <dgm:t>
        <a:bodyPr/>
        <a:lstStyle/>
        <a:p>
          <a:r>
            <a:rPr lang="en-US" dirty="0"/>
            <a:t>Immediate present	</a:t>
          </a:r>
        </a:p>
      </dgm:t>
    </dgm:pt>
    <dgm:pt modelId="{E11264A0-AD39-4877-B04B-1DADEB26E75E}" type="parTrans" cxnId="{2FFA9A93-49D8-4CE8-AC23-E5AB56EE91E6}">
      <dgm:prSet/>
      <dgm:spPr/>
      <dgm:t>
        <a:bodyPr/>
        <a:lstStyle/>
        <a:p>
          <a:endParaRPr lang="en-US"/>
        </a:p>
      </dgm:t>
    </dgm:pt>
    <dgm:pt modelId="{C2453710-EC43-4CD3-BCF1-620FE0A99712}" type="sibTrans" cxnId="{2FFA9A93-49D8-4CE8-AC23-E5AB56EE91E6}">
      <dgm:prSet/>
      <dgm:spPr/>
      <dgm:t>
        <a:bodyPr/>
        <a:lstStyle/>
        <a:p>
          <a:endParaRPr lang="en-US" dirty="0"/>
        </a:p>
      </dgm:t>
    </dgm:pt>
    <dgm:pt modelId="{3F778D46-0283-447F-80C3-AE1170D6BBF8}">
      <dgm:prSet phldrT="[Text]"/>
      <dgm:spPr/>
      <dgm:t>
        <a:bodyPr/>
        <a:lstStyle/>
        <a:p>
          <a:r>
            <a:rPr lang="en-US" dirty="0"/>
            <a:t>Temporary</a:t>
          </a:r>
        </a:p>
        <a:p>
          <a:r>
            <a:rPr lang="en-US" dirty="0"/>
            <a:t>activity</a:t>
          </a:r>
        </a:p>
      </dgm:t>
    </dgm:pt>
    <dgm:pt modelId="{C5F2C618-D0CD-46CC-8681-E72179E2A807}" type="parTrans" cxnId="{EDB9CE00-0EC6-454C-9D95-0A8D85B5DB4C}">
      <dgm:prSet/>
      <dgm:spPr/>
      <dgm:t>
        <a:bodyPr/>
        <a:lstStyle/>
        <a:p>
          <a:endParaRPr lang="en-US"/>
        </a:p>
      </dgm:t>
    </dgm:pt>
    <dgm:pt modelId="{D53BB6A7-448C-4FB7-9E41-A1C627716670}" type="sibTrans" cxnId="{EDB9CE00-0EC6-454C-9D95-0A8D85B5DB4C}">
      <dgm:prSet/>
      <dgm:spPr/>
      <dgm:t>
        <a:bodyPr/>
        <a:lstStyle/>
        <a:p>
          <a:endParaRPr lang="en-US" dirty="0"/>
        </a:p>
      </dgm:t>
    </dgm:pt>
    <dgm:pt modelId="{37C298E5-7B62-40A6-B557-20C50842A23E}">
      <dgm:prSet phldrT="[Text]"/>
      <dgm:spPr/>
      <dgm:t>
        <a:bodyPr/>
        <a:lstStyle/>
        <a:p>
          <a:r>
            <a:rPr lang="en-US" dirty="0"/>
            <a:t>Limited duration</a:t>
          </a:r>
        </a:p>
      </dgm:t>
    </dgm:pt>
    <dgm:pt modelId="{62E7A4F6-22BE-46FB-8EDB-847E22AABAEA}" type="parTrans" cxnId="{1DFAFBDA-C7FD-4154-B22D-9340873F4098}">
      <dgm:prSet/>
      <dgm:spPr/>
      <dgm:t>
        <a:bodyPr/>
        <a:lstStyle/>
        <a:p>
          <a:endParaRPr lang="en-US"/>
        </a:p>
      </dgm:t>
    </dgm:pt>
    <dgm:pt modelId="{43168979-7D60-46EF-A411-9882F7C51633}" type="sibTrans" cxnId="{1DFAFBDA-C7FD-4154-B22D-9340873F4098}">
      <dgm:prSet/>
      <dgm:spPr/>
      <dgm:t>
        <a:bodyPr/>
        <a:lstStyle/>
        <a:p>
          <a:endParaRPr lang="en-US"/>
        </a:p>
      </dgm:t>
    </dgm:pt>
    <dgm:pt modelId="{FB900ED2-E49A-4FDB-B2E0-8A0692E51B3B}" type="pres">
      <dgm:prSet presAssocID="{64E55474-456A-46BB-A0C5-DBD9A68F3F41}" presName="Name0" presStyleCnt="0">
        <dgm:presLayoutVars>
          <dgm:dir/>
          <dgm:resizeHandles val="exact"/>
        </dgm:presLayoutVars>
      </dgm:prSet>
      <dgm:spPr/>
    </dgm:pt>
    <dgm:pt modelId="{27EFB6A8-ED9F-4222-948E-0E99A0776E38}" type="pres">
      <dgm:prSet presAssocID="{F62445C3-94C3-40C2-AB93-81A52BD37207}" presName="node" presStyleLbl="node1" presStyleIdx="0" presStyleCnt="3" custLinFactX="-276171" custLinFactNeighborX="-300000" custLinFactNeighborY="2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BF8D-C8D9-45B7-8BE7-EC38AB6EB27B}" type="pres">
      <dgm:prSet presAssocID="{C2453710-EC43-4CD3-BCF1-620FE0A9971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E8EB81F-E05C-4783-B018-AE76834CF178}" type="pres">
      <dgm:prSet presAssocID="{C2453710-EC43-4CD3-BCF1-620FE0A9971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F54062E-39E8-4B7B-BB12-11B47B212011}" type="pres">
      <dgm:prSet presAssocID="{3F778D46-0283-447F-80C3-AE1170D6B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E01BD-9A21-4C36-B8A2-94984B7CBFB1}" type="pres">
      <dgm:prSet presAssocID="{D53BB6A7-448C-4FB7-9E41-A1C6277166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C3384A7-A4A1-4A68-B5A9-6ED574B08C6A}" type="pres">
      <dgm:prSet presAssocID="{D53BB6A7-448C-4FB7-9E41-A1C6277166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F12D8C-4E14-49D8-A803-79AA3689AEBA}" type="pres">
      <dgm:prSet presAssocID="{37C298E5-7B62-40A6-B557-20C50842A23E}" presName="node" presStyleLbl="node1" presStyleIdx="2" presStyleCnt="3" custLinFactNeighborX="837" custLinFactNeighborY="4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7C3149-5BAE-4544-9A81-8A410A3690DF}" type="presOf" srcId="{37C298E5-7B62-40A6-B557-20C50842A23E}" destId="{BFF12D8C-4E14-49D8-A803-79AA3689AEBA}" srcOrd="0" destOrd="0" presId="urn:microsoft.com/office/officeart/2005/8/layout/process1"/>
    <dgm:cxn modelId="{6F812867-3E32-439B-9933-8A4FE137B63A}" type="presOf" srcId="{D53BB6A7-448C-4FB7-9E41-A1C627716670}" destId="{BC3384A7-A4A1-4A68-B5A9-6ED574B08C6A}" srcOrd="1" destOrd="0" presId="urn:microsoft.com/office/officeart/2005/8/layout/process1"/>
    <dgm:cxn modelId="{EDB9CE00-0EC6-454C-9D95-0A8D85B5DB4C}" srcId="{64E55474-456A-46BB-A0C5-DBD9A68F3F41}" destId="{3F778D46-0283-447F-80C3-AE1170D6BBF8}" srcOrd="1" destOrd="0" parTransId="{C5F2C618-D0CD-46CC-8681-E72179E2A807}" sibTransId="{D53BB6A7-448C-4FB7-9E41-A1C627716670}"/>
    <dgm:cxn modelId="{E4331691-FA04-486A-860E-8C737D6EACA3}" type="presOf" srcId="{3F778D46-0283-447F-80C3-AE1170D6BBF8}" destId="{1F54062E-39E8-4B7B-BB12-11B47B212011}" srcOrd="0" destOrd="0" presId="urn:microsoft.com/office/officeart/2005/8/layout/process1"/>
    <dgm:cxn modelId="{14886A4D-B780-47BB-899F-6DDB2209DE8A}" type="presOf" srcId="{F62445C3-94C3-40C2-AB93-81A52BD37207}" destId="{27EFB6A8-ED9F-4222-948E-0E99A0776E38}" srcOrd="0" destOrd="0" presId="urn:microsoft.com/office/officeart/2005/8/layout/process1"/>
    <dgm:cxn modelId="{2FFA9A93-49D8-4CE8-AC23-E5AB56EE91E6}" srcId="{64E55474-456A-46BB-A0C5-DBD9A68F3F41}" destId="{F62445C3-94C3-40C2-AB93-81A52BD37207}" srcOrd="0" destOrd="0" parTransId="{E11264A0-AD39-4877-B04B-1DADEB26E75E}" sibTransId="{C2453710-EC43-4CD3-BCF1-620FE0A99712}"/>
    <dgm:cxn modelId="{2B44B6A5-CE05-4F3D-84F8-A6CFA8309851}" type="presOf" srcId="{64E55474-456A-46BB-A0C5-DBD9A68F3F41}" destId="{FB900ED2-E49A-4FDB-B2E0-8A0692E51B3B}" srcOrd="0" destOrd="0" presId="urn:microsoft.com/office/officeart/2005/8/layout/process1"/>
    <dgm:cxn modelId="{54609052-9AF9-4CE6-97E0-AE070C6C06A4}" type="presOf" srcId="{C2453710-EC43-4CD3-BCF1-620FE0A99712}" destId="{5A81BF8D-C8D9-45B7-8BE7-EC38AB6EB27B}" srcOrd="0" destOrd="0" presId="urn:microsoft.com/office/officeart/2005/8/layout/process1"/>
    <dgm:cxn modelId="{1DFAFBDA-C7FD-4154-B22D-9340873F4098}" srcId="{64E55474-456A-46BB-A0C5-DBD9A68F3F41}" destId="{37C298E5-7B62-40A6-B557-20C50842A23E}" srcOrd="2" destOrd="0" parTransId="{62E7A4F6-22BE-46FB-8EDB-847E22AABAEA}" sibTransId="{43168979-7D60-46EF-A411-9882F7C51633}"/>
    <dgm:cxn modelId="{7DCA0AB4-75BD-4298-AD36-BF9C34F58C94}" type="presOf" srcId="{C2453710-EC43-4CD3-BCF1-620FE0A99712}" destId="{2E8EB81F-E05C-4783-B018-AE76834CF178}" srcOrd="1" destOrd="0" presId="urn:microsoft.com/office/officeart/2005/8/layout/process1"/>
    <dgm:cxn modelId="{A6FFB9DB-7D2A-47E8-8EA9-FF30170E321E}" type="presOf" srcId="{D53BB6A7-448C-4FB7-9E41-A1C627716670}" destId="{BDCE01BD-9A21-4C36-B8A2-94984B7CBFB1}" srcOrd="0" destOrd="0" presId="urn:microsoft.com/office/officeart/2005/8/layout/process1"/>
    <dgm:cxn modelId="{F3DF0D1E-43F3-4B5A-A943-B8949FDDA2DF}" type="presParOf" srcId="{FB900ED2-E49A-4FDB-B2E0-8A0692E51B3B}" destId="{27EFB6A8-ED9F-4222-948E-0E99A0776E38}" srcOrd="0" destOrd="0" presId="urn:microsoft.com/office/officeart/2005/8/layout/process1"/>
    <dgm:cxn modelId="{38DE29CD-70E6-4068-A9E0-1EB068AA5DAB}" type="presParOf" srcId="{FB900ED2-E49A-4FDB-B2E0-8A0692E51B3B}" destId="{5A81BF8D-C8D9-45B7-8BE7-EC38AB6EB27B}" srcOrd="1" destOrd="0" presId="urn:microsoft.com/office/officeart/2005/8/layout/process1"/>
    <dgm:cxn modelId="{93968116-4810-41F3-A1F1-A6E2BDAC261E}" type="presParOf" srcId="{5A81BF8D-C8D9-45B7-8BE7-EC38AB6EB27B}" destId="{2E8EB81F-E05C-4783-B018-AE76834CF178}" srcOrd="0" destOrd="0" presId="urn:microsoft.com/office/officeart/2005/8/layout/process1"/>
    <dgm:cxn modelId="{C2B69851-BBE1-423D-A86A-585DCBF6B9F4}" type="presParOf" srcId="{FB900ED2-E49A-4FDB-B2E0-8A0692E51B3B}" destId="{1F54062E-39E8-4B7B-BB12-11B47B212011}" srcOrd="2" destOrd="0" presId="urn:microsoft.com/office/officeart/2005/8/layout/process1"/>
    <dgm:cxn modelId="{168B2D83-2837-4BE4-A62D-1F44315D4BA1}" type="presParOf" srcId="{FB900ED2-E49A-4FDB-B2E0-8A0692E51B3B}" destId="{BDCE01BD-9A21-4C36-B8A2-94984B7CBFB1}" srcOrd="3" destOrd="0" presId="urn:microsoft.com/office/officeart/2005/8/layout/process1"/>
    <dgm:cxn modelId="{2A2E67DC-7EA6-4D1B-AF6B-0E7FA5C8591F}" type="presParOf" srcId="{BDCE01BD-9A21-4C36-B8A2-94984B7CBFB1}" destId="{BC3384A7-A4A1-4A68-B5A9-6ED574B08C6A}" srcOrd="0" destOrd="0" presId="urn:microsoft.com/office/officeart/2005/8/layout/process1"/>
    <dgm:cxn modelId="{1A98BE89-84D0-44E7-8F50-00D43C03E785}" type="presParOf" srcId="{FB900ED2-E49A-4FDB-B2E0-8A0692E51B3B}" destId="{BFF12D8C-4E14-49D8-A803-79AA3689AE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CEB20-3505-4085-89E9-F4F38D7CF3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ABD55A0-9E69-480F-969E-DA2E2ED4EDC3}">
      <dgm:prSet phldrT="[Text]"/>
      <dgm:spPr/>
      <dgm:t>
        <a:bodyPr/>
        <a:lstStyle/>
        <a:p>
          <a:r>
            <a:rPr lang="hr-HR" dirty="0"/>
            <a:t>1. </a:t>
          </a:r>
          <a:r>
            <a:rPr lang="en-GB" dirty="0"/>
            <a:t>Find of words in the grid</a:t>
          </a:r>
        </a:p>
      </dgm:t>
    </dgm:pt>
    <dgm:pt modelId="{0F06F815-55A5-47AA-842D-D38FEAD7B3F2}" type="parTrans" cxnId="{83BDE2DD-6C52-492E-8F0F-F157C8162FC5}">
      <dgm:prSet/>
      <dgm:spPr/>
      <dgm:t>
        <a:bodyPr/>
        <a:lstStyle/>
        <a:p>
          <a:endParaRPr lang="en-GB"/>
        </a:p>
      </dgm:t>
    </dgm:pt>
    <dgm:pt modelId="{EDD64A35-EDF0-46C9-8E6F-9BAA6A0DF446}" type="sibTrans" cxnId="{83BDE2DD-6C52-492E-8F0F-F157C8162FC5}">
      <dgm:prSet/>
      <dgm:spPr/>
      <dgm:t>
        <a:bodyPr/>
        <a:lstStyle/>
        <a:p>
          <a:endParaRPr lang="en-GB"/>
        </a:p>
      </dgm:t>
    </dgm:pt>
    <dgm:pt modelId="{1932D4C1-5586-4460-8F39-9DD1FA518153}">
      <dgm:prSet phldrT="[Text]"/>
      <dgm:spPr/>
      <dgm:t>
        <a:bodyPr/>
        <a:lstStyle/>
        <a:p>
          <a:r>
            <a:rPr lang="hr-HR" dirty="0"/>
            <a:t>2. </a:t>
          </a:r>
          <a:r>
            <a:rPr lang="en-GB" dirty="0"/>
            <a:t>Real-life algorithms</a:t>
          </a:r>
        </a:p>
      </dgm:t>
    </dgm:pt>
    <dgm:pt modelId="{5C7FBF4F-5693-4B7B-AD49-A570FC7FDB03}" type="parTrans" cxnId="{E950CC38-41B5-4027-B291-38954227DD2D}">
      <dgm:prSet/>
      <dgm:spPr/>
      <dgm:t>
        <a:bodyPr/>
        <a:lstStyle/>
        <a:p>
          <a:endParaRPr lang="en-GB"/>
        </a:p>
      </dgm:t>
    </dgm:pt>
    <dgm:pt modelId="{EF64FAF6-F8EF-419A-A601-2795F8DF4A51}" type="sibTrans" cxnId="{E950CC38-41B5-4027-B291-38954227DD2D}">
      <dgm:prSet/>
      <dgm:spPr/>
      <dgm:t>
        <a:bodyPr/>
        <a:lstStyle/>
        <a:p>
          <a:endParaRPr lang="en-GB"/>
        </a:p>
      </dgm:t>
    </dgm:pt>
    <dgm:pt modelId="{F491BA18-9CDE-49F8-AA9B-87A5EFCB1B81}">
      <dgm:prSet phldrT="[Text]"/>
      <dgm:spPr/>
      <dgm:t>
        <a:bodyPr/>
        <a:lstStyle/>
        <a:p>
          <a:r>
            <a:rPr lang="hr-HR" dirty="0"/>
            <a:t>3. </a:t>
          </a:r>
          <a:r>
            <a:rPr lang="en-GB" dirty="0"/>
            <a:t>Algorithms and analogies for concepts related to specific school subjects </a:t>
          </a:r>
        </a:p>
      </dgm:t>
    </dgm:pt>
    <dgm:pt modelId="{49E5B138-8CC5-49FA-A649-626F792B869A}" type="parTrans" cxnId="{D24C2BDF-5375-49A2-8E8F-AD3FE85C1FD5}">
      <dgm:prSet/>
      <dgm:spPr/>
      <dgm:t>
        <a:bodyPr/>
        <a:lstStyle/>
        <a:p>
          <a:endParaRPr lang="en-GB"/>
        </a:p>
      </dgm:t>
    </dgm:pt>
    <dgm:pt modelId="{F5703242-1C78-4E45-AD21-9E5F23D1DA8D}" type="sibTrans" cxnId="{D24C2BDF-5375-49A2-8E8F-AD3FE85C1FD5}">
      <dgm:prSet/>
      <dgm:spPr/>
      <dgm:t>
        <a:bodyPr/>
        <a:lstStyle/>
        <a:p>
          <a:endParaRPr lang="en-GB"/>
        </a:p>
      </dgm:t>
    </dgm:pt>
    <dgm:pt modelId="{0E93B599-4441-462B-BD18-D5B9A601C36E}">
      <dgm:prSet phldrT="[Text]"/>
      <dgm:spPr/>
      <dgm:t>
        <a:bodyPr/>
        <a:lstStyle/>
        <a:p>
          <a:r>
            <a:rPr lang="hr-HR" dirty="0"/>
            <a:t>4. </a:t>
          </a:r>
          <a:r>
            <a:rPr lang="en-US" noProof="0" dirty="0"/>
            <a:t>Moving</a:t>
          </a:r>
          <a:r>
            <a:rPr lang="hr-HR" dirty="0"/>
            <a:t> </a:t>
          </a:r>
          <a:r>
            <a:rPr lang="en-US" noProof="0" dirty="0"/>
            <a:t>through</a:t>
          </a:r>
          <a:r>
            <a:rPr lang="hr-HR" dirty="0"/>
            <a:t> a maze</a:t>
          </a:r>
          <a:endParaRPr lang="en-GB" dirty="0"/>
        </a:p>
      </dgm:t>
    </dgm:pt>
    <dgm:pt modelId="{A44D02E7-18C9-4103-992F-AE898C31CA75}" type="parTrans" cxnId="{DB9A3BEE-9FC7-4683-BADC-07B2B4073BA7}">
      <dgm:prSet/>
      <dgm:spPr/>
      <dgm:t>
        <a:bodyPr/>
        <a:lstStyle/>
        <a:p>
          <a:endParaRPr lang="en-GB"/>
        </a:p>
      </dgm:t>
    </dgm:pt>
    <dgm:pt modelId="{9E697DD9-B8B9-4FD9-8637-BCFAF09A8882}" type="sibTrans" cxnId="{DB9A3BEE-9FC7-4683-BADC-07B2B4073BA7}">
      <dgm:prSet/>
      <dgm:spPr/>
      <dgm:t>
        <a:bodyPr/>
        <a:lstStyle/>
        <a:p>
          <a:endParaRPr lang="en-GB"/>
        </a:p>
      </dgm:t>
    </dgm:pt>
    <dgm:pt modelId="{651226C3-46F0-4382-BA69-40B65FFD80DC}">
      <dgm:prSet phldrT="[Text]"/>
      <dgm:spPr/>
      <dgm:t>
        <a:bodyPr/>
        <a:lstStyle/>
        <a:p>
          <a:r>
            <a:rPr lang="hr-HR" dirty="0"/>
            <a:t>5. </a:t>
          </a:r>
          <a:r>
            <a:rPr lang="en-GB" dirty="0"/>
            <a:t>Tales and </a:t>
          </a:r>
          <a:r>
            <a:rPr lang="hr-HR" dirty="0"/>
            <a:t>a</a:t>
          </a:r>
          <a:r>
            <a:rPr lang="en-US" noProof="0" dirty="0"/>
            <a:t>lgorithms</a:t>
          </a:r>
        </a:p>
      </dgm:t>
    </dgm:pt>
    <dgm:pt modelId="{99FEF70F-FEC8-447E-AF78-287909852C9F}" type="parTrans" cxnId="{14C378D9-480A-4585-A881-FFEE7E6FE259}">
      <dgm:prSet/>
      <dgm:spPr/>
      <dgm:t>
        <a:bodyPr/>
        <a:lstStyle/>
        <a:p>
          <a:endParaRPr lang="en-GB"/>
        </a:p>
      </dgm:t>
    </dgm:pt>
    <dgm:pt modelId="{78E298D9-7112-472C-8C43-3764F60C3951}" type="sibTrans" cxnId="{14C378D9-480A-4585-A881-FFEE7E6FE259}">
      <dgm:prSet/>
      <dgm:spPr/>
      <dgm:t>
        <a:bodyPr/>
        <a:lstStyle/>
        <a:p>
          <a:endParaRPr lang="en-GB"/>
        </a:p>
      </dgm:t>
    </dgm:pt>
    <dgm:pt modelId="{B7A71ACD-6E57-46C9-8295-50A1AF5E4DA8}">
      <dgm:prSet/>
      <dgm:spPr/>
      <dgm:t>
        <a:bodyPr/>
        <a:lstStyle/>
        <a:p>
          <a:r>
            <a:rPr lang="hr-HR" dirty="0"/>
            <a:t>6. </a:t>
          </a:r>
          <a:r>
            <a:rPr lang="en-GB" dirty="0"/>
            <a:t>Writing or </a:t>
          </a:r>
          <a:r>
            <a:rPr lang="hr-HR" dirty="0"/>
            <a:t>d</a:t>
          </a:r>
          <a:r>
            <a:rPr lang="en-GB" dirty="0"/>
            <a:t>rawing in </a:t>
          </a:r>
          <a:r>
            <a:rPr lang="hr-HR" dirty="0"/>
            <a:t>g</a:t>
          </a:r>
          <a:r>
            <a:rPr lang="en-GB" dirty="0"/>
            <a:t>rid</a:t>
          </a:r>
        </a:p>
      </dgm:t>
    </dgm:pt>
    <dgm:pt modelId="{291A92A8-8CB2-40BC-A64F-F814129D2ACF}" type="sibTrans" cxnId="{3044CE1D-4463-44D0-952A-CCA59F4635BA}">
      <dgm:prSet/>
      <dgm:spPr/>
      <dgm:t>
        <a:bodyPr/>
        <a:lstStyle/>
        <a:p>
          <a:endParaRPr lang="en-GB"/>
        </a:p>
      </dgm:t>
    </dgm:pt>
    <dgm:pt modelId="{DD4136BA-7DAE-4DC8-AC7D-22214A49681B}" type="parTrans" cxnId="{3044CE1D-4463-44D0-952A-CCA59F4635BA}">
      <dgm:prSet/>
      <dgm:spPr/>
      <dgm:t>
        <a:bodyPr/>
        <a:lstStyle/>
        <a:p>
          <a:endParaRPr lang="en-GB"/>
        </a:p>
      </dgm:t>
    </dgm:pt>
    <dgm:pt modelId="{0840F090-4AAD-4B23-96E2-CB866EFE8177}" type="pres">
      <dgm:prSet presAssocID="{8B0CEB20-3505-4085-89E9-F4F38D7CF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2D678-ED46-4427-80A1-888274AC44A5}" type="pres">
      <dgm:prSet presAssocID="{3ABD55A0-9E69-480F-969E-DA2E2ED4ED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FD09D-76B3-4A7E-AB85-E1DF55C901A5}" type="pres">
      <dgm:prSet presAssocID="{EDD64A35-EDF0-46C9-8E6F-9BAA6A0DF446}" presName="sibTrans" presStyleCnt="0"/>
      <dgm:spPr/>
    </dgm:pt>
    <dgm:pt modelId="{46588D9E-B838-44BE-AFF6-41CFFC22DD49}" type="pres">
      <dgm:prSet presAssocID="{1932D4C1-5586-4460-8F39-9DD1FA5181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0DC-EFEF-4781-BE24-6790F9711C47}" type="pres">
      <dgm:prSet presAssocID="{EF64FAF6-F8EF-419A-A601-2795F8DF4A51}" presName="sibTrans" presStyleCnt="0"/>
      <dgm:spPr/>
    </dgm:pt>
    <dgm:pt modelId="{C5EE47D5-811C-4DBC-8079-2026C6B35A80}" type="pres">
      <dgm:prSet presAssocID="{F491BA18-9CDE-49F8-AA9B-87A5EFCB1B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4ADC0-7357-4BD4-AFED-BE4F286166C0}" type="pres">
      <dgm:prSet presAssocID="{F5703242-1C78-4E45-AD21-9E5F23D1DA8D}" presName="sibTrans" presStyleCnt="0"/>
      <dgm:spPr/>
    </dgm:pt>
    <dgm:pt modelId="{DE2776BF-1718-47C0-BF6C-F3E5822332C4}" type="pres">
      <dgm:prSet presAssocID="{0E93B599-4441-462B-BD18-D5B9A601C3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27B70-3884-4D2D-9700-EC10736EE55B}" type="pres">
      <dgm:prSet presAssocID="{9E697DD9-B8B9-4FD9-8637-BCFAF09A8882}" presName="sibTrans" presStyleCnt="0"/>
      <dgm:spPr/>
    </dgm:pt>
    <dgm:pt modelId="{405A0C02-3BFD-490F-8230-EA8F99F64B7C}" type="pres">
      <dgm:prSet presAssocID="{651226C3-46F0-4382-BA69-40B65FFD80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2EB13-3938-4D2A-91D3-6F4E6B886383}" type="pres">
      <dgm:prSet presAssocID="{78E298D9-7112-472C-8C43-3764F60C3951}" presName="sibTrans" presStyleCnt="0"/>
      <dgm:spPr/>
    </dgm:pt>
    <dgm:pt modelId="{B4BDDF6A-A6BB-4A85-942E-0C77D1539968}" type="pres">
      <dgm:prSet presAssocID="{B7A71ACD-6E57-46C9-8295-50A1AF5E4DA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0331F-5EBF-4CB1-9FF5-34EEAD227BB1}" type="presOf" srcId="{1932D4C1-5586-4460-8F39-9DD1FA518153}" destId="{46588D9E-B838-44BE-AFF6-41CFFC22DD49}" srcOrd="0" destOrd="0" presId="urn:microsoft.com/office/officeart/2005/8/layout/default"/>
    <dgm:cxn modelId="{D24C2BDF-5375-49A2-8E8F-AD3FE85C1FD5}" srcId="{8B0CEB20-3505-4085-89E9-F4F38D7CF334}" destId="{F491BA18-9CDE-49F8-AA9B-87A5EFCB1B81}" srcOrd="2" destOrd="0" parTransId="{49E5B138-8CC5-49FA-A649-626F792B869A}" sibTransId="{F5703242-1C78-4E45-AD21-9E5F23D1DA8D}"/>
    <dgm:cxn modelId="{3F308FDB-6A92-4AF4-AA6B-E96FF5A5121E}" type="presOf" srcId="{3ABD55A0-9E69-480F-969E-DA2E2ED4EDC3}" destId="{4C62D678-ED46-4427-80A1-888274AC44A5}" srcOrd="0" destOrd="0" presId="urn:microsoft.com/office/officeart/2005/8/layout/default"/>
    <dgm:cxn modelId="{280A984F-9A90-42A5-A8C4-C142A9B523FB}" type="presOf" srcId="{F491BA18-9CDE-49F8-AA9B-87A5EFCB1B81}" destId="{C5EE47D5-811C-4DBC-8079-2026C6B35A80}" srcOrd="0" destOrd="0" presId="urn:microsoft.com/office/officeart/2005/8/layout/default"/>
    <dgm:cxn modelId="{DB9A3BEE-9FC7-4683-BADC-07B2B4073BA7}" srcId="{8B0CEB20-3505-4085-89E9-F4F38D7CF334}" destId="{0E93B599-4441-462B-BD18-D5B9A601C36E}" srcOrd="3" destOrd="0" parTransId="{A44D02E7-18C9-4103-992F-AE898C31CA75}" sibTransId="{9E697DD9-B8B9-4FD9-8637-BCFAF09A8882}"/>
    <dgm:cxn modelId="{3044CE1D-4463-44D0-952A-CCA59F4635BA}" srcId="{8B0CEB20-3505-4085-89E9-F4F38D7CF334}" destId="{B7A71ACD-6E57-46C9-8295-50A1AF5E4DA8}" srcOrd="5" destOrd="0" parTransId="{DD4136BA-7DAE-4DC8-AC7D-22214A49681B}" sibTransId="{291A92A8-8CB2-40BC-A64F-F814129D2ACF}"/>
    <dgm:cxn modelId="{FCE2D6E5-734D-447A-A1DA-11761F188AAA}" type="presOf" srcId="{8B0CEB20-3505-4085-89E9-F4F38D7CF334}" destId="{0840F090-4AAD-4B23-96E2-CB866EFE8177}" srcOrd="0" destOrd="0" presId="urn:microsoft.com/office/officeart/2005/8/layout/default"/>
    <dgm:cxn modelId="{3D92D080-0FD3-4A08-A8DE-B651AC8391B6}" type="presOf" srcId="{B7A71ACD-6E57-46C9-8295-50A1AF5E4DA8}" destId="{B4BDDF6A-A6BB-4A85-942E-0C77D1539968}" srcOrd="0" destOrd="0" presId="urn:microsoft.com/office/officeart/2005/8/layout/default"/>
    <dgm:cxn modelId="{2CD98FBA-B992-498A-8471-5C615E3EDB0D}" type="presOf" srcId="{0E93B599-4441-462B-BD18-D5B9A601C36E}" destId="{DE2776BF-1718-47C0-BF6C-F3E5822332C4}" srcOrd="0" destOrd="0" presId="urn:microsoft.com/office/officeart/2005/8/layout/default"/>
    <dgm:cxn modelId="{0611A5A9-54FF-46A0-8F22-452A45FC5542}" type="presOf" srcId="{651226C3-46F0-4382-BA69-40B65FFD80DC}" destId="{405A0C02-3BFD-490F-8230-EA8F99F64B7C}" srcOrd="0" destOrd="0" presId="urn:microsoft.com/office/officeart/2005/8/layout/default"/>
    <dgm:cxn modelId="{83BDE2DD-6C52-492E-8F0F-F157C8162FC5}" srcId="{8B0CEB20-3505-4085-89E9-F4F38D7CF334}" destId="{3ABD55A0-9E69-480F-969E-DA2E2ED4EDC3}" srcOrd="0" destOrd="0" parTransId="{0F06F815-55A5-47AA-842D-D38FEAD7B3F2}" sibTransId="{EDD64A35-EDF0-46C9-8E6F-9BAA6A0DF446}"/>
    <dgm:cxn modelId="{14C378D9-480A-4585-A881-FFEE7E6FE259}" srcId="{8B0CEB20-3505-4085-89E9-F4F38D7CF334}" destId="{651226C3-46F0-4382-BA69-40B65FFD80DC}" srcOrd="4" destOrd="0" parTransId="{99FEF70F-FEC8-447E-AF78-287909852C9F}" sibTransId="{78E298D9-7112-472C-8C43-3764F60C3951}"/>
    <dgm:cxn modelId="{E950CC38-41B5-4027-B291-38954227DD2D}" srcId="{8B0CEB20-3505-4085-89E9-F4F38D7CF334}" destId="{1932D4C1-5586-4460-8F39-9DD1FA518153}" srcOrd="1" destOrd="0" parTransId="{5C7FBF4F-5693-4B7B-AD49-A570FC7FDB03}" sibTransId="{EF64FAF6-F8EF-419A-A601-2795F8DF4A51}"/>
    <dgm:cxn modelId="{9ABF880C-4272-4179-9D2D-71249CE5ED18}" type="presParOf" srcId="{0840F090-4AAD-4B23-96E2-CB866EFE8177}" destId="{4C62D678-ED46-4427-80A1-888274AC44A5}" srcOrd="0" destOrd="0" presId="urn:microsoft.com/office/officeart/2005/8/layout/default"/>
    <dgm:cxn modelId="{91B5C23E-5FD8-4B49-B700-374D63246B6D}" type="presParOf" srcId="{0840F090-4AAD-4B23-96E2-CB866EFE8177}" destId="{268FD09D-76B3-4A7E-AB85-E1DF55C901A5}" srcOrd="1" destOrd="0" presId="urn:microsoft.com/office/officeart/2005/8/layout/default"/>
    <dgm:cxn modelId="{84BA39AF-FBC2-43DE-912C-E9CE655FF7CD}" type="presParOf" srcId="{0840F090-4AAD-4B23-96E2-CB866EFE8177}" destId="{46588D9E-B838-44BE-AFF6-41CFFC22DD49}" srcOrd="2" destOrd="0" presId="urn:microsoft.com/office/officeart/2005/8/layout/default"/>
    <dgm:cxn modelId="{E0C2AE67-23BD-49FB-9A25-A2E6F11CD2FF}" type="presParOf" srcId="{0840F090-4AAD-4B23-96E2-CB866EFE8177}" destId="{BD0480DC-EFEF-4781-BE24-6790F9711C47}" srcOrd="3" destOrd="0" presId="urn:microsoft.com/office/officeart/2005/8/layout/default"/>
    <dgm:cxn modelId="{BA189942-07F8-4EBC-981E-C2B81649F1CA}" type="presParOf" srcId="{0840F090-4AAD-4B23-96E2-CB866EFE8177}" destId="{C5EE47D5-811C-4DBC-8079-2026C6B35A80}" srcOrd="4" destOrd="0" presId="urn:microsoft.com/office/officeart/2005/8/layout/default"/>
    <dgm:cxn modelId="{DC28BB4A-57D7-42A1-B76E-33E1A7011358}" type="presParOf" srcId="{0840F090-4AAD-4B23-96E2-CB866EFE8177}" destId="{B524ADC0-7357-4BD4-AFED-BE4F286166C0}" srcOrd="5" destOrd="0" presId="urn:microsoft.com/office/officeart/2005/8/layout/default"/>
    <dgm:cxn modelId="{D1F4DD67-BFB2-4938-B594-388F495DA6A1}" type="presParOf" srcId="{0840F090-4AAD-4B23-96E2-CB866EFE8177}" destId="{DE2776BF-1718-47C0-BF6C-F3E5822332C4}" srcOrd="6" destOrd="0" presId="urn:microsoft.com/office/officeart/2005/8/layout/default"/>
    <dgm:cxn modelId="{85290063-C7D8-4CA5-901C-29BA64E279B2}" type="presParOf" srcId="{0840F090-4AAD-4B23-96E2-CB866EFE8177}" destId="{3B827B70-3884-4D2D-9700-EC10736EE55B}" srcOrd="7" destOrd="0" presId="urn:microsoft.com/office/officeart/2005/8/layout/default"/>
    <dgm:cxn modelId="{7F9E1584-5CD4-4A44-8750-9029557FEB97}" type="presParOf" srcId="{0840F090-4AAD-4B23-96E2-CB866EFE8177}" destId="{405A0C02-3BFD-490F-8230-EA8F99F64B7C}" srcOrd="8" destOrd="0" presId="urn:microsoft.com/office/officeart/2005/8/layout/default"/>
    <dgm:cxn modelId="{FBA2F94E-B355-4E36-B8D1-CE8670F7C340}" type="presParOf" srcId="{0840F090-4AAD-4B23-96E2-CB866EFE8177}" destId="{E132EB13-3938-4D2A-91D3-6F4E6B886383}" srcOrd="9" destOrd="0" presId="urn:microsoft.com/office/officeart/2005/8/layout/default"/>
    <dgm:cxn modelId="{AC41D670-5EA5-4A76-93B0-E39ABA802A76}" type="presParOf" srcId="{0840F090-4AAD-4B23-96E2-CB866EFE8177}" destId="{B4BDDF6A-A6BB-4A85-942E-0C77D15399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2D678-ED46-4427-80A1-888274AC44A5}">
      <dsp:nvSpPr>
        <dsp:cNvPr id="0" name=""/>
        <dsp:cNvSpPr/>
      </dsp:nvSpPr>
      <dsp:spPr>
        <a:xfrm>
          <a:off x="36565" y="135425"/>
          <a:ext cx="3111995" cy="1867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1. </a:t>
          </a:r>
          <a:r>
            <a:rPr lang="en-GB" sz="2500" kern="1200" dirty="0"/>
            <a:t>Find</a:t>
          </a:r>
          <a:r>
            <a:rPr lang="hr-HR" sz="2500" kern="1200" dirty="0"/>
            <a:t>ing</a:t>
          </a:r>
          <a:r>
            <a:rPr lang="en-GB" sz="2500" kern="1200" dirty="0"/>
            <a:t> words in the grid</a:t>
          </a:r>
        </a:p>
      </dsp:txBody>
      <dsp:txXfrm>
        <a:off x="36565" y="135425"/>
        <a:ext cx="3111995" cy="1867197"/>
      </dsp:txXfrm>
    </dsp:sp>
    <dsp:sp modelId="{46588D9E-B838-44BE-AFF6-41CFFC22DD49}">
      <dsp:nvSpPr>
        <dsp:cNvPr id="0" name=""/>
        <dsp:cNvSpPr/>
      </dsp:nvSpPr>
      <dsp:spPr>
        <a:xfrm>
          <a:off x="3423195" y="127471"/>
          <a:ext cx="3111995" cy="1867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2. </a:t>
          </a:r>
          <a:r>
            <a:rPr lang="en-GB" sz="2500" kern="1200" dirty="0"/>
            <a:t>Real-life algorithms</a:t>
          </a:r>
        </a:p>
      </dsp:txBody>
      <dsp:txXfrm>
        <a:off x="3423195" y="127471"/>
        <a:ext cx="3111995" cy="1867197"/>
      </dsp:txXfrm>
    </dsp:sp>
    <dsp:sp modelId="{C5EE47D5-811C-4DBC-8079-2026C6B35A80}">
      <dsp:nvSpPr>
        <dsp:cNvPr id="0" name=""/>
        <dsp:cNvSpPr/>
      </dsp:nvSpPr>
      <dsp:spPr>
        <a:xfrm>
          <a:off x="6846391" y="135425"/>
          <a:ext cx="3111995" cy="1867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3. </a:t>
          </a:r>
          <a:r>
            <a:rPr lang="en-GB" sz="2500" kern="1200" dirty="0"/>
            <a:t>Algorithms and analogies for concepts related to specific school subjects </a:t>
          </a:r>
        </a:p>
      </dsp:txBody>
      <dsp:txXfrm>
        <a:off x="6846391" y="135425"/>
        <a:ext cx="3111995" cy="1867197"/>
      </dsp:txXfrm>
    </dsp:sp>
    <dsp:sp modelId="{DE2776BF-1718-47C0-BF6C-F3E5822332C4}">
      <dsp:nvSpPr>
        <dsp:cNvPr id="0" name=""/>
        <dsp:cNvSpPr/>
      </dsp:nvSpPr>
      <dsp:spPr>
        <a:xfrm>
          <a:off x="36565" y="2313823"/>
          <a:ext cx="3111995" cy="18671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4. Moving through a maze</a:t>
          </a:r>
          <a:endParaRPr lang="en-GB" sz="2500" kern="1200" dirty="0"/>
        </a:p>
      </dsp:txBody>
      <dsp:txXfrm>
        <a:off x="36565" y="2313823"/>
        <a:ext cx="3111995" cy="1867197"/>
      </dsp:txXfrm>
    </dsp:sp>
    <dsp:sp modelId="{405A0C02-3BFD-490F-8230-EA8F99F64B7C}">
      <dsp:nvSpPr>
        <dsp:cNvPr id="0" name=""/>
        <dsp:cNvSpPr/>
      </dsp:nvSpPr>
      <dsp:spPr>
        <a:xfrm>
          <a:off x="3459761" y="2313823"/>
          <a:ext cx="3111995" cy="1867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5. </a:t>
          </a:r>
          <a:r>
            <a:rPr lang="en-GB" sz="2500" kern="1200" dirty="0"/>
            <a:t>Tales and Algorithms</a:t>
          </a:r>
        </a:p>
      </dsp:txBody>
      <dsp:txXfrm>
        <a:off x="3459761" y="2313823"/>
        <a:ext cx="3111995" cy="1867197"/>
      </dsp:txXfrm>
    </dsp:sp>
    <dsp:sp modelId="{B4BDDF6A-A6BB-4A85-942E-0C77D1539968}">
      <dsp:nvSpPr>
        <dsp:cNvPr id="0" name=""/>
        <dsp:cNvSpPr/>
      </dsp:nvSpPr>
      <dsp:spPr>
        <a:xfrm>
          <a:off x="6846391" y="2305868"/>
          <a:ext cx="3111995" cy="18671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6. </a:t>
          </a:r>
          <a:r>
            <a:rPr lang="en-GB" sz="2500" kern="1200" dirty="0"/>
            <a:t>Writing or </a:t>
          </a:r>
          <a:r>
            <a:rPr lang="hr-HR" sz="2500" kern="1200" dirty="0"/>
            <a:t>d</a:t>
          </a:r>
          <a:r>
            <a:rPr lang="en-GB" sz="2500" kern="1200" dirty="0"/>
            <a:t>rawing in </a:t>
          </a:r>
          <a:r>
            <a:rPr lang="hr-HR" sz="2500" kern="1200" dirty="0"/>
            <a:t>g</a:t>
          </a:r>
          <a:r>
            <a:rPr lang="en-GB" sz="2500" kern="1200" dirty="0"/>
            <a:t>rid</a:t>
          </a:r>
        </a:p>
      </dsp:txBody>
      <dsp:txXfrm>
        <a:off x="6846391" y="2305868"/>
        <a:ext cx="3111995" cy="1867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363D5-C72E-4B8A-83A7-024344A09880}">
      <dsp:nvSpPr>
        <dsp:cNvPr id="0" name=""/>
        <dsp:cNvSpPr/>
      </dsp:nvSpPr>
      <dsp:spPr>
        <a:xfrm>
          <a:off x="45244" y="140282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General present</a:t>
          </a:r>
        </a:p>
      </dsp:txBody>
      <dsp:txXfrm>
        <a:off x="82766" y="1440343"/>
        <a:ext cx="2060143" cy="1206068"/>
      </dsp:txXfrm>
    </dsp:sp>
    <dsp:sp modelId="{4DBE2DDC-CB5F-4385-93D6-B3B0A66D3D59}">
      <dsp:nvSpPr>
        <dsp:cNvPr id="0" name=""/>
        <dsp:cNvSpPr/>
      </dsp:nvSpPr>
      <dsp:spPr>
        <a:xfrm>
          <a:off x="2386212" y="1778614"/>
          <a:ext cx="436255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386212" y="1884519"/>
        <a:ext cx="305379" cy="317716"/>
      </dsp:txXfrm>
    </dsp:sp>
    <dsp:sp modelId="{4AF9E02F-88B6-4DD0-A732-70152CB6D9B7}">
      <dsp:nvSpPr>
        <dsp:cNvPr id="0" name=""/>
        <dsp:cNvSpPr/>
      </dsp:nvSpPr>
      <dsp:spPr>
        <a:xfrm>
          <a:off x="3003554" y="140282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Permanent activity</a:t>
          </a:r>
        </a:p>
      </dsp:txBody>
      <dsp:txXfrm>
        <a:off x="3041076" y="1440343"/>
        <a:ext cx="2060143" cy="1206068"/>
      </dsp:txXfrm>
    </dsp:sp>
    <dsp:sp modelId="{8A531590-80CA-474A-9E29-5729AA9D1CF0}">
      <dsp:nvSpPr>
        <dsp:cNvPr id="0" name=""/>
        <dsp:cNvSpPr/>
      </dsp:nvSpPr>
      <dsp:spPr>
        <a:xfrm>
          <a:off x="5352258" y="1778614"/>
          <a:ext cx="452655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352258" y="1884519"/>
        <a:ext cx="316859" cy="317716"/>
      </dsp:txXfrm>
    </dsp:sp>
    <dsp:sp modelId="{3B91156E-8D2E-4467-98D8-B670D0931DD3}">
      <dsp:nvSpPr>
        <dsp:cNvPr id="0" name=""/>
        <dsp:cNvSpPr/>
      </dsp:nvSpPr>
      <dsp:spPr>
        <a:xfrm>
          <a:off x="5992808" y="1402821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Unlimited duration</a:t>
          </a:r>
        </a:p>
      </dsp:txBody>
      <dsp:txXfrm>
        <a:off x="6030330" y="1440343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FB6A8-ED9F-4222-948E-0E99A0776E38}">
      <dsp:nvSpPr>
        <dsp:cNvPr id="0" name=""/>
        <dsp:cNvSpPr/>
      </dsp:nvSpPr>
      <dsp:spPr>
        <a:xfrm>
          <a:off x="0" y="2098319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Immediate present	</a:t>
          </a:r>
        </a:p>
      </dsp:txBody>
      <dsp:txXfrm>
        <a:off x="37522" y="2135841"/>
        <a:ext cx="2060143" cy="1206068"/>
      </dsp:txXfrm>
    </dsp:sp>
    <dsp:sp modelId="{5A81BF8D-C8D9-45B7-8BE7-EC38AB6EB27B}">
      <dsp:nvSpPr>
        <dsp:cNvPr id="0" name=""/>
        <dsp:cNvSpPr/>
      </dsp:nvSpPr>
      <dsp:spPr>
        <a:xfrm rot="21566107">
          <a:off x="2350481" y="2459214"/>
          <a:ext cx="456468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350484" y="2565794"/>
        <a:ext cx="319528" cy="317716"/>
      </dsp:txXfrm>
    </dsp:sp>
    <dsp:sp modelId="{1F54062E-39E8-4B7B-BB12-11B47B212011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Temporary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activity</a:t>
          </a:r>
        </a:p>
      </dsp:txBody>
      <dsp:txXfrm>
        <a:off x="3033928" y="2106299"/>
        <a:ext cx="2060143" cy="1206068"/>
      </dsp:txXfrm>
    </dsp:sp>
    <dsp:sp modelId="{BDCE01BD-9A21-4C36-B8A2-94984B7CBFB1}">
      <dsp:nvSpPr>
        <dsp:cNvPr id="0" name=""/>
        <dsp:cNvSpPr/>
      </dsp:nvSpPr>
      <dsp:spPr>
        <a:xfrm rot="65340">
          <a:off x="5346857" y="2473294"/>
          <a:ext cx="456528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346869" y="2577898"/>
        <a:ext cx="319570" cy="317716"/>
      </dsp:txXfrm>
    </dsp:sp>
    <dsp:sp modelId="{BFF12D8C-4E14-49D8-A803-79AA3689AEBA}">
      <dsp:nvSpPr>
        <dsp:cNvPr id="0" name=""/>
        <dsp:cNvSpPr/>
      </dsp:nvSpPr>
      <dsp:spPr>
        <a:xfrm>
          <a:off x="5992812" y="2125735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Limited duration</a:t>
          </a:r>
        </a:p>
      </dsp:txBody>
      <dsp:txXfrm>
        <a:off x="6030334" y="2163257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2D678-ED46-4427-80A1-888274AC44A5}">
      <dsp:nvSpPr>
        <dsp:cNvPr id="0" name=""/>
        <dsp:cNvSpPr/>
      </dsp:nvSpPr>
      <dsp:spPr>
        <a:xfrm>
          <a:off x="298121" y="1953"/>
          <a:ext cx="1801152" cy="1080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1. </a:t>
          </a:r>
          <a:r>
            <a:rPr lang="en-GB" sz="1400" kern="1200" dirty="0"/>
            <a:t>Find of words in the grid</a:t>
          </a:r>
        </a:p>
      </dsp:txBody>
      <dsp:txXfrm>
        <a:off x="298121" y="1953"/>
        <a:ext cx="1801152" cy="1080691"/>
      </dsp:txXfrm>
    </dsp:sp>
    <dsp:sp modelId="{46588D9E-B838-44BE-AFF6-41CFFC22DD49}">
      <dsp:nvSpPr>
        <dsp:cNvPr id="0" name=""/>
        <dsp:cNvSpPr/>
      </dsp:nvSpPr>
      <dsp:spPr>
        <a:xfrm>
          <a:off x="2279389" y="1953"/>
          <a:ext cx="1801152" cy="1080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2. </a:t>
          </a:r>
          <a:r>
            <a:rPr lang="en-GB" sz="1400" kern="1200" dirty="0"/>
            <a:t>Real-life algorithms</a:t>
          </a:r>
        </a:p>
      </dsp:txBody>
      <dsp:txXfrm>
        <a:off x="2279389" y="1953"/>
        <a:ext cx="1801152" cy="1080691"/>
      </dsp:txXfrm>
    </dsp:sp>
    <dsp:sp modelId="{C5EE47D5-811C-4DBC-8079-2026C6B35A80}">
      <dsp:nvSpPr>
        <dsp:cNvPr id="0" name=""/>
        <dsp:cNvSpPr/>
      </dsp:nvSpPr>
      <dsp:spPr>
        <a:xfrm>
          <a:off x="4260657" y="1953"/>
          <a:ext cx="1801152" cy="10806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3. </a:t>
          </a:r>
          <a:r>
            <a:rPr lang="en-GB" sz="1400" kern="1200" dirty="0"/>
            <a:t>Algorithms and analogies for concepts related to specific school subjects </a:t>
          </a:r>
        </a:p>
      </dsp:txBody>
      <dsp:txXfrm>
        <a:off x="4260657" y="1953"/>
        <a:ext cx="1801152" cy="1080691"/>
      </dsp:txXfrm>
    </dsp:sp>
    <dsp:sp modelId="{DE2776BF-1718-47C0-BF6C-F3E5822332C4}">
      <dsp:nvSpPr>
        <dsp:cNvPr id="0" name=""/>
        <dsp:cNvSpPr/>
      </dsp:nvSpPr>
      <dsp:spPr>
        <a:xfrm>
          <a:off x="298121" y="1262760"/>
          <a:ext cx="1801152" cy="10806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4. </a:t>
          </a:r>
          <a:r>
            <a:rPr lang="en-US" sz="1400" kern="1200" noProof="0" dirty="0"/>
            <a:t>Moving</a:t>
          </a:r>
          <a:r>
            <a:rPr lang="hr-HR" sz="1400" kern="1200" dirty="0"/>
            <a:t> </a:t>
          </a:r>
          <a:r>
            <a:rPr lang="en-US" sz="1400" kern="1200" noProof="0" dirty="0"/>
            <a:t>through</a:t>
          </a:r>
          <a:r>
            <a:rPr lang="hr-HR" sz="1400" kern="1200" dirty="0"/>
            <a:t> a maze</a:t>
          </a:r>
          <a:endParaRPr lang="en-GB" sz="1400" kern="1200" dirty="0"/>
        </a:p>
      </dsp:txBody>
      <dsp:txXfrm>
        <a:off x="298121" y="1262760"/>
        <a:ext cx="1801152" cy="1080691"/>
      </dsp:txXfrm>
    </dsp:sp>
    <dsp:sp modelId="{405A0C02-3BFD-490F-8230-EA8F99F64B7C}">
      <dsp:nvSpPr>
        <dsp:cNvPr id="0" name=""/>
        <dsp:cNvSpPr/>
      </dsp:nvSpPr>
      <dsp:spPr>
        <a:xfrm>
          <a:off x="2279389" y="1262760"/>
          <a:ext cx="1801152" cy="10806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5. </a:t>
          </a:r>
          <a:r>
            <a:rPr lang="en-GB" sz="1400" kern="1200" dirty="0"/>
            <a:t>Tales and </a:t>
          </a:r>
          <a:r>
            <a:rPr lang="hr-HR" sz="1400" kern="1200" dirty="0"/>
            <a:t>a</a:t>
          </a:r>
          <a:r>
            <a:rPr lang="en-US" sz="1400" kern="1200" noProof="0" dirty="0"/>
            <a:t>lgorithms</a:t>
          </a:r>
        </a:p>
      </dsp:txBody>
      <dsp:txXfrm>
        <a:off x="2279389" y="1262760"/>
        <a:ext cx="1801152" cy="1080691"/>
      </dsp:txXfrm>
    </dsp:sp>
    <dsp:sp modelId="{B4BDDF6A-A6BB-4A85-942E-0C77D1539968}">
      <dsp:nvSpPr>
        <dsp:cNvPr id="0" name=""/>
        <dsp:cNvSpPr/>
      </dsp:nvSpPr>
      <dsp:spPr>
        <a:xfrm>
          <a:off x="4260657" y="1262760"/>
          <a:ext cx="1801152" cy="1080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6. </a:t>
          </a:r>
          <a:r>
            <a:rPr lang="en-GB" sz="1400" kern="1200" dirty="0"/>
            <a:t>Writing or </a:t>
          </a:r>
          <a:r>
            <a:rPr lang="hr-HR" sz="1400" kern="1200" dirty="0"/>
            <a:t>d</a:t>
          </a:r>
          <a:r>
            <a:rPr lang="en-GB" sz="1400" kern="1200" dirty="0"/>
            <a:t>rawing in </a:t>
          </a:r>
          <a:r>
            <a:rPr lang="hr-HR" sz="1400" kern="1200" dirty="0"/>
            <a:t>g</a:t>
          </a:r>
          <a:r>
            <a:rPr lang="en-GB" sz="1400" kern="1200" dirty="0"/>
            <a:t>rid</a:t>
          </a:r>
        </a:p>
      </dsp:txBody>
      <dsp:txXfrm>
        <a:off x="4260657" y="1262760"/>
        <a:ext cx="1801152" cy="108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E2F3-CC4D-48A5-B939-194BC7A25B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06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F873-6935-4F83-B11C-4635B97860A4}" type="datetimeFigureOut">
              <a:rPr lang="hr-HR" smtClean="0"/>
              <a:t>30.10.2019.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C3B5D-08FF-4F72-9903-60899320F8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30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6106" y="3117620"/>
            <a:ext cx="9013534" cy="136429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E2C8E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6106" y="4642959"/>
            <a:ext cx="9013534" cy="54444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615" y="6571914"/>
            <a:ext cx="8184516" cy="2412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53" y="2105388"/>
            <a:ext cx="2979906" cy="85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81" y="389869"/>
            <a:ext cx="3012569" cy="78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6" y="316328"/>
            <a:ext cx="937119" cy="9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5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524" y="365125"/>
            <a:ext cx="741997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777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E4E590-A58D-4A9C-B41B-BF08E1C6656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2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52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3576" y="6418907"/>
            <a:ext cx="3421602" cy="218076"/>
          </a:xfrm>
        </p:spPr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0" y="1249390"/>
            <a:ext cx="1367088" cy="136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1365950"/>
            <a:ext cx="4323731" cy="1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4" y="1825625"/>
            <a:ext cx="48672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7434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3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365125"/>
            <a:ext cx="93003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3" y="1681163"/>
            <a:ext cx="48450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523" y="2505075"/>
            <a:ext cx="484505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04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88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20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457200"/>
            <a:ext cx="3926422" cy="12582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41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457200"/>
            <a:ext cx="92823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374" y="2057400"/>
            <a:ext cx="5688013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525" y="2057400"/>
            <a:ext cx="43624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53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hr-HR" sz="1050" smtClean="0">
                <a:solidFill>
                  <a:srgbClr val="275A9F"/>
                </a:solidFill>
                <a:effectLst/>
              </a:defRPr>
            </a:lvl1pPr>
          </a:lstStyle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E4E590-A58D-4A9C-B41B-BF08E1C6656C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595336" y="6210417"/>
            <a:ext cx="9957871" cy="7643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57" y="569979"/>
            <a:ext cx="1125156" cy="11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2C8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studio.code.org/s/course1/stage/6/puzzl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PPNbH1shbJ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1/stage/12/puzzle/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mailto:iva.nestorova@gmail.com" TargetMode="External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dureva@abv.bg" TargetMode="External"/><Relationship Id="rId5" Type="http://schemas.openxmlformats.org/officeDocument/2006/relationships/hyperlink" Target="https://ec.europa.eu/programmes/erasmus-plus/projects/eplus-project-details/#project/2017-1-HR01-KA201-035362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RuqvGiZi0q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1/stage/1/puzzle/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2/stage/1/puzzle/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1/stage/2/puzzle/1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022" y="4786009"/>
            <a:ext cx="9092032" cy="1348091"/>
          </a:xfrm>
        </p:spPr>
        <p:txBody>
          <a:bodyPr>
            <a:noAutofit/>
          </a:bodyPr>
          <a:lstStyle/>
          <a:p>
            <a:r>
              <a:rPr lang="en-GB" noProof="0" dirty="0"/>
              <a:t>Session 2: GBL with unplugged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2022" y="3308506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Workshop 1: </a:t>
            </a:r>
            <a:r>
              <a:rPr lang="hr-HR" dirty="0"/>
              <a:t>Game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(</a:t>
            </a:r>
            <a:r>
              <a:rPr lang="en-US" dirty="0"/>
              <a:t>GBL</a:t>
            </a:r>
            <a:r>
              <a:rPr lang="hr-HR" dirty="0"/>
              <a:t>)</a:t>
            </a:r>
            <a:r>
              <a:rPr lang="en-US"/>
              <a:t> and unplugged activities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88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85" y="236537"/>
            <a:ext cx="8832715" cy="1325563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/>
              <a:t>Example 2: </a:t>
            </a:r>
            <a:r>
              <a:rPr lang="en-GB" noProof="0" dirty="0"/>
              <a:t>Numbers</a:t>
            </a:r>
            <a:r>
              <a:rPr lang="en-GB" b="1" noProof="0" dirty="0"/>
              <a:t> </a:t>
            </a:r>
            <a:br>
              <a:rPr lang="en-GB" b="1" noProof="0" dirty="0"/>
            </a:br>
            <a:r>
              <a:rPr lang="en-GB" noProof="0" dirty="0"/>
              <a:t>(Math, Computer science)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10</a:t>
            </a:fld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55197"/>
              </p:ext>
            </p:extLst>
          </p:nvPr>
        </p:nvGraphicFramePr>
        <p:xfrm>
          <a:off x="6387291" y="3822088"/>
          <a:ext cx="5146739" cy="2303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5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39"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 34-m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11-P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cap="all" baseline="0" dirty="0"/>
                        <a:t>43-n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25-F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12-b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31-G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43-n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33-s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33-s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12-b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21-l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12-b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21-l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44-W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23-E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23-E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55-o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66-r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77-d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39"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25-F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cap="all" baseline="0" dirty="0"/>
                        <a:t>43-n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23-E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cap="all" baseline="0" dirty="0"/>
                        <a:t>13-c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cap="all" baseline="0" dirty="0"/>
                        <a:t>25-F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484" y="1980587"/>
            <a:ext cx="8832715" cy="2690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Task</a:t>
            </a:r>
            <a:r>
              <a:rPr lang="hr-HR" sz="2800" dirty="0"/>
              <a:t> for </a:t>
            </a:r>
            <a:r>
              <a:rPr lang="en-US" sz="2800" dirty="0"/>
              <a:t>students</a:t>
            </a:r>
            <a:r>
              <a:rPr lang="hr-HR" sz="2800" dirty="0"/>
              <a:t>:</a:t>
            </a:r>
          </a:p>
          <a:p>
            <a:pPr marL="179388"/>
            <a:r>
              <a:rPr lang="hr-HR" sz="2800" dirty="0"/>
              <a:t>1. </a:t>
            </a:r>
            <a:r>
              <a:rPr lang="en-GB" sz="2800" dirty="0"/>
              <a:t>Find the two digit numbers with equal digit.</a:t>
            </a:r>
          </a:p>
          <a:p>
            <a:pPr marL="179388"/>
            <a:r>
              <a:rPr lang="en-GB" sz="2800" dirty="0"/>
              <a:t>2. Order them in ascending order. </a:t>
            </a:r>
          </a:p>
          <a:p>
            <a:pPr marL="179388"/>
            <a:r>
              <a:rPr lang="en-GB" sz="2800" dirty="0"/>
              <a:t>3. Replace the numbers with relevant alphabet sign. </a:t>
            </a:r>
          </a:p>
          <a:p>
            <a:pPr marL="179388"/>
            <a:r>
              <a:rPr lang="en-GB" sz="2800" dirty="0"/>
              <a:t>4. Which word do you obtain? </a:t>
            </a:r>
          </a:p>
          <a:p>
            <a:pPr marL="179388"/>
            <a:r>
              <a:rPr lang="en-GB" sz="2800" dirty="0"/>
              <a:t>5. Explain how to use it?</a:t>
            </a:r>
          </a:p>
        </p:txBody>
      </p:sp>
    </p:spTree>
    <p:extLst>
      <p:ext uri="{BB962C8B-B14F-4D97-AF65-F5344CB8AC3E}">
        <p14:creationId xmlns:p14="http://schemas.microsoft.com/office/powerpoint/2010/main" val="73232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85" y="236537"/>
            <a:ext cx="8832715" cy="1325563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/>
              <a:t>Example 3:</a:t>
            </a:r>
            <a:r>
              <a:rPr lang="en-GB" noProof="0" dirty="0"/>
              <a:t> Word search </a:t>
            </a:r>
            <a:br>
              <a:rPr lang="en-GB" noProof="0" dirty="0"/>
            </a:br>
            <a:r>
              <a:rPr lang="en-GB" noProof="0" dirty="0"/>
              <a:t>(English, Computer science)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11</a:t>
            </a:fld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32047"/>
              </p:ext>
            </p:extLst>
          </p:nvPr>
        </p:nvGraphicFramePr>
        <p:xfrm>
          <a:off x="2149410" y="3412672"/>
          <a:ext cx="5707062" cy="258535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5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071">
                <a:tc>
                  <a:txBody>
                    <a:bodyPr/>
                    <a:lstStyle/>
                    <a:p>
                      <a:r>
                        <a:rPr lang="en-US" sz="2400" b="1" cap="all" baseline="0" dirty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GB" sz="2400" b="1" cap="all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cap="all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cap="all" baseline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cap="all" baseline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cap="all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71"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cap="all" baseline="0" dirty="0"/>
                        <a:t>S</a:t>
                      </a:r>
                      <a:endParaRPr lang="en-GB" sz="2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71"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71"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cap="all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71"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cap="all" baseline="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485" y="2108346"/>
            <a:ext cx="8832715" cy="124082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sz="2800" dirty="0"/>
              <a:t>Follow </a:t>
            </a:r>
            <a:r>
              <a:rPr lang="en-US" sz="2800" dirty="0"/>
              <a:t>given</a:t>
            </a:r>
            <a:r>
              <a:rPr lang="hr-HR" sz="2800" dirty="0"/>
              <a:t> </a:t>
            </a:r>
            <a:r>
              <a:rPr lang="en-GB" sz="2800" dirty="0"/>
              <a:t>instructions to find the hidden word. Start from upper left corner.</a:t>
            </a:r>
          </a:p>
          <a:p>
            <a:pPr marL="514350" indent="-514350">
              <a:buAutoNum type="arabicPeriod"/>
            </a:pPr>
            <a:r>
              <a:rPr lang="en-GB" sz="2800" dirty="0"/>
              <a:t>What is the meaning of the word?</a:t>
            </a:r>
          </a:p>
          <a:p>
            <a:endParaRPr lang="en-GB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56472" y="3435350"/>
            <a:ext cx="2882900" cy="2705100"/>
            <a:chOff x="7594600" y="3352800"/>
            <a:chExt cx="2882900" cy="2705100"/>
          </a:xfrm>
        </p:grpSpPr>
        <p:sp>
          <p:nvSpPr>
            <p:cNvPr id="8" name="TextBox 7"/>
            <p:cNvSpPr txBox="1"/>
            <p:nvPr/>
          </p:nvSpPr>
          <p:spPr>
            <a:xfrm>
              <a:off x="7594600" y="3352800"/>
              <a:ext cx="2108200" cy="270510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514350" indent="-514350">
                <a:buAutoNum type="arabicPeriod"/>
              </a:pPr>
              <a:r>
                <a:rPr lang="en-GB" sz="2800" dirty="0"/>
                <a:t>Go right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down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right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down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right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down</a:t>
              </a:r>
            </a:p>
            <a:p>
              <a:pPr marL="514350" indent="-514350">
                <a:buAutoNum type="arabicPeriod"/>
              </a:pPr>
              <a:r>
                <a:rPr lang="en-GB" sz="2800" dirty="0"/>
                <a:t>Go right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02800" y="3352800"/>
              <a:ext cx="774700" cy="27051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514350" indent="-514350">
                <a:buAutoNum type="arabicPeriod"/>
              </a:pPr>
              <a:endParaRPr lang="en-GB" sz="2800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9956800" y="3378200"/>
              <a:ext cx="279400" cy="355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9931400" y="3797300"/>
              <a:ext cx="279400" cy="279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969500" y="4076700"/>
              <a:ext cx="279400" cy="355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944100" y="4495800"/>
              <a:ext cx="279400" cy="279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9956800" y="4749800"/>
              <a:ext cx="279400" cy="355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9931400" y="5168900"/>
              <a:ext cx="279400" cy="279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9931400" y="5461000"/>
              <a:ext cx="279400" cy="355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9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Idea for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1825625"/>
            <a:ext cx="7340320" cy="4301297"/>
          </a:xfrm>
        </p:spPr>
        <p:txBody>
          <a:bodyPr/>
          <a:lstStyle/>
          <a:p>
            <a:r>
              <a:rPr lang="en-GB" noProof="0" dirty="0"/>
              <a:t>Divide the class in two groups and organize contest</a:t>
            </a:r>
          </a:p>
          <a:p>
            <a:pPr lvl="1"/>
            <a:r>
              <a:rPr lang="en-GB" noProof="0" dirty="0"/>
              <a:t>first group has to hide words in the grids and describe with arrows how to find the words</a:t>
            </a:r>
          </a:p>
          <a:p>
            <a:pPr lvl="1"/>
            <a:r>
              <a:rPr lang="en-GB" noProof="0" dirty="0"/>
              <a:t>second group has to follow the algorithm for moving and to find the words and explain it</a:t>
            </a:r>
          </a:p>
          <a:p>
            <a:pPr marL="457200" lvl="1" indent="0">
              <a:buNone/>
            </a:pPr>
            <a:endParaRPr lang="en-GB" noProof="0" dirty="0"/>
          </a:p>
          <a:p>
            <a:r>
              <a:rPr lang="en-GB" noProof="0" dirty="0"/>
              <a:t>Time for word finding could be set</a:t>
            </a:r>
          </a:p>
          <a:p>
            <a:r>
              <a:rPr lang="en-GB" noProof="0" dirty="0"/>
              <a:t>Badges for founded word could be awarded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12</a:t>
            </a:fld>
            <a:endParaRPr lang="hr-HR" dirty="0"/>
          </a:p>
        </p:txBody>
      </p:sp>
      <p:pic>
        <p:nvPicPr>
          <p:cNvPr id="2050" name="Picture 2" descr="Award, Gold, Winner, Badge, Accol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84" y="4655638"/>
            <a:ext cx="608969" cy="8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rglass, Timer, Sand, Clock, Countdown, Dead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51" y="4964729"/>
            <a:ext cx="543939" cy="10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ople, Human, Group, Person,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06" y="2108101"/>
            <a:ext cx="2113705" cy="20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5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Real life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Recognizing algorithms in our daily lives:</a:t>
            </a:r>
          </a:p>
          <a:p>
            <a:pPr lvl="1"/>
            <a:r>
              <a:rPr lang="en-GB" sz="2800" noProof="0" dirty="0"/>
              <a:t>making sandwich</a:t>
            </a:r>
          </a:p>
          <a:p>
            <a:pPr lvl="1"/>
            <a:r>
              <a:rPr lang="en-GB" sz="2800" noProof="0" dirty="0"/>
              <a:t>preparing tea</a:t>
            </a:r>
          </a:p>
          <a:p>
            <a:pPr lvl="1"/>
            <a:r>
              <a:rPr lang="en-GB" sz="2800" noProof="0" dirty="0"/>
              <a:t>cleaning teeth</a:t>
            </a:r>
          </a:p>
          <a:p>
            <a:pPr lvl="1"/>
            <a:r>
              <a:rPr lang="en-GB" sz="2800" noProof="0" dirty="0"/>
              <a:t>preparing school backpack</a:t>
            </a:r>
          </a:p>
          <a:p>
            <a:pPr lvl="1"/>
            <a:r>
              <a:rPr lang="en-GB" sz="2800" noProof="0" dirty="0"/>
              <a:t>natural phenomenon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13</a:t>
            </a:fld>
            <a:endParaRPr lang="hr-HR" dirty="0"/>
          </a:p>
        </p:txBody>
      </p:sp>
      <p:pic>
        <p:nvPicPr>
          <p:cNvPr id="3074" name="Picture 2" descr="Sandwich, Food, Sausage, Snack, Fresh, Healthy, Ta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55" y="2761860"/>
            <a:ext cx="2138720" cy="10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ffee, Cup, Tea, Tea Bag, Spoon, Cli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3618" y="4899070"/>
            <a:ext cx="2082239" cy="11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ffee, Cup, Tea, Tea Bag, Spoon, Cli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1419" y="4404170"/>
            <a:ext cx="556324" cy="6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othbrushe, Brush, Toothpaste, Brushing, Mouth, Cle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915">
            <a:off x="7319022" y="5323902"/>
            <a:ext cx="1079259" cy="5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ps, Mouth, Teeth, Smile, Strange, Dent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851">
            <a:off x="6019900" y="4985638"/>
            <a:ext cx="1607836" cy="8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2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46255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1: </a:t>
            </a:r>
            <a:r>
              <a:rPr lang="en-GB" noProof="0" dirty="0"/>
              <a:t>Code.org – Plant a seed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096" y="5833643"/>
            <a:ext cx="6017111" cy="44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>
                <a:hlinkClick r:id="rId2"/>
              </a:rPr>
              <a:t>https://studio.code.org/s/course1/stage/6/puzzle/1</a:t>
            </a:r>
            <a:endParaRPr lang="en-GB" sz="2000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15</a:t>
            </a:fld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9281" y="1825626"/>
            <a:ext cx="2797952" cy="27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57" y="478516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0" y="4775639"/>
            <a:ext cx="1019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82" y="4775639"/>
            <a:ext cx="971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32" y="4756589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82" y="472801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07" y="4728014"/>
            <a:ext cx="1028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95336" y="1825626"/>
            <a:ext cx="5083256" cy="2862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</a:t>
            </a:r>
            <a:r>
              <a:rPr lang="hr-HR" dirty="0"/>
              <a:t> </a:t>
            </a:r>
            <a:r>
              <a:rPr lang="en-GB" dirty="0"/>
              <a:t>create an algorithm to help each other plant a seed</a:t>
            </a:r>
          </a:p>
          <a:p>
            <a:r>
              <a:rPr lang="en-US" dirty="0"/>
              <a:t>They</a:t>
            </a:r>
            <a:r>
              <a:rPr lang="hr-HR" dirty="0"/>
              <a:t> c</a:t>
            </a:r>
            <a:r>
              <a:rPr lang="en-US" dirty="0"/>
              <a:t>ut</a:t>
            </a:r>
            <a:r>
              <a:rPr lang="en-GB" dirty="0"/>
              <a:t> out the steps for planting a seed from the provided worksheet</a:t>
            </a:r>
            <a:r>
              <a:rPr lang="hr-HR" dirty="0"/>
              <a:t> and w</a:t>
            </a:r>
            <a:r>
              <a:rPr lang="en-GB" dirty="0"/>
              <a:t>ork together to choose the six correct steps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nine</a:t>
            </a:r>
            <a:r>
              <a:rPr lang="hr-HR" dirty="0"/>
              <a:t> </a:t>
            </a:r>
            <a:r>
              <a:rPr lang="en-US" dirty="0"/>
              <a:t>options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9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2: </a:t>
            </a:r>
            <a:r>
              <a:rPr lang="en-GB" noProof="0" dirty="0"/>
              <a:t>Dance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1825625"/>
            <a:ext cx="4702504" cy="4255135"/>
          </a:xfrm>
        </p:spPr>
        <p:txBody>
          <a:bodyPr>
            <a:normAutofit/>
          </a:bodyPr>
          <a:lstStyle/>
          <a:p>
            <a:r>
              <a:rPr lang="en-GB" noProof="0" dirty="0"/>
              <a:t>Students recognize dance structures</a:t>
            </a:r>
          </a:p>
          <a:p>
            <a:r>
              <a:rPr lang="en-GB" noProof="0" dirty="0"/>
              <a:t>They label the entire dance performance with the agreed marks </a:t>
            </a:r>
          </a:p>
          <a:p>
            <a:r>
              <a:rPr lang="en-GB" noProof="0" dirty="0"/>
              <a:t>They connect dance structures with the corresponding part of the music 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16</a:t>
            </a:fld>
            <a:endParaRPr lang="hr-H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70600" y="5071691"/>
            <a:ext cx="5676900" cy="46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https://www.youtube.com/watch?v=PPNbH1shbJI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974" y="2418805"/>
            <a:ext cx="3585210" cy="25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8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3: </a:t>
            </a:r>
            <a:r>
              <a:rPr lang="en-GB" noProof="0" dirty="0"/>
              <a:t>Code.org - Getting Loopy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1825625"/>
            <a:ext cx="4322864" cy="4219575"/>
          </a:xfrm>
        </p:spPr>
        <p:txBody>
          <a:bodyPr>
            <a:normAutofit/>
          </a:bodyPr>
          <a:lstStyle/>
          <a:p>
            <a:r>
              <a:rPr lang="en-GB" noProof="0" dirty="0"/>
              <a:t>Students are introduced to the programming concept of loops (repeated instructions) through a dance activity (simple choreography).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17</a:t>
            </a:fld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013" y="1690688"/>
            <a:ext cx="4992116" cy="45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5336" y="5472251"/>
            <a:ext cx="3824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/>
              </a:rPr>
              <a:t>https://studio.code.org/s/course1/</a:t>
            </a:r>
            <a:r>
              <a:rPr lang="hr-HR" sz="2000" dirty="0">
                <a:hlinkClick r:id="rId3"/>
              </a:rPr>
              <a:t/>
            </a:r>
            <a:br>
              <a:rPr lang="hr-HR" sz="2000" dirty="0">
                <a:hlinkClick r:id="rId3"/>
              </a:rPr>
            </a:br>
            <a:r>
              <a:rPr lang="en-GB" sz="2000" dirty="0">
                <a:hlinkClick r:id="rId3"/>
              </a:rPr>
              <a:t>stage/12/puzzle/1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020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Idea for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Make photos with different statement of the hands or legs</a:t>
            </a:r>
          </a:p>
          <a:p>
            <a:r>
              <a:rPr lang="en-GB" noProof="0" dirty="0"/>
              <a:t>Introduce </a:t>
            </a:r>
            <a:r>
              <a:rPr lang="hr-HR" noProof="0" dirty="0" err="1"/>
              <a:t>the</a:t>
            </a:r>
            <a:r>
              <a:rPr lang="hr-HR" noProof="0" dirty="0"/>
              <a:t> </a:t>
            </a:r>
            <a:r>
              <a:rPr lang="en-GB" noProof="0" dirty="0"/>
              <a:t>concept </a:t>
            </a:r>
            <a:r>
              <a:rPr lang="en-GB" i="1" noProof="0" dirty="0"/>
              <a:t>loop</a:t>
            </a:r>
          </a:p>
          <a:p>
            <a:r>
              <a:rPr lang="en-GB" noProof="0" dirty="0"/>
              <a:t>Tasks for students: </a:t>
            </a:r>
          </a:p>
          <a:p>
            <a:pPr lvl="1"/>
            <a:r>
              <a:rPr lang="en-GB" noProof="0" dirty="0"/>
              <a:t>to arrange dance or gymnastic exercise</a:t>
            </a:r>
          </a:p>
          <a:p>
            <a:pPr lvl="1"/>
            <a:r>
              <a:rPr lang="en-GB" noProof="0" dirty="0"/>
              <a:t>to perform dance or gymnastic exercise </a:t>
            </a:r>
            <a:br>
              <a:rPr lang="en-GB" noProof="0" dirty="0"/>
            </a:br>
            <a:r>
              <a:rPr lang="en-GB" noProof="0" dirty="0"/>
              <a:t>according to given algorithm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18</a:t>
            </a:fld>
            <a:endParaRPr lang="hr-HR" dirty="0"/>
          </a:p>
        </p:txBody>
      </p:sp>
      <p:pic>
        <p:nvPicPr>
          <p:cNvPr id="4098" name="Picture 2" descr="Disney, Dance, Joy, Lifestyle, Pose, Sexy, Woman, Gir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3"/>
          <a:stretch/>
        </p:blipFill>
        <p:spPr bwMode="auto">
          <a:xfrm>
            <a:off x="7256935" y="4055046"/>
            <a:ext cx="4509022" cy="21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9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3. Algorithms and analogies for concepts related to specific school subjects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4"/>
            <a:ext cx="5371994" cy="4102378"/>
          </a:xfrm>
        </p:spPr>
        <p:txBody>
          <a:bodyPr/>
          <a:lstStyle/>
          <a:p>
            <a:r>
              <a:rPr lang="en-GB" noProof="0" dirty="0"/>
              <a:t>Ordering of rules</a:t>
            </a:r>
          </a:p>
          <a:p>
            <a:pPr lvl="1"/>
            <a:r>
              <a:rPr lang="en-GB" noProof="0" dirty="0"/>
              <a:t>preforming mathematical operations</a:t>
            </a:r>
          </a:p>
          <a:p>
            <a:pPr lvl="1"/>
            <a:r>
              <a:rPr lang="en-GB" noProof="0" dirty="0"/>
              <a:t>grammar</a:t>
            </a:r>
          </a:p>
          <a:p>
            <a:pPr lvl="1"/>
            <a:endParaRPr lang="en-GB" noProof="0" dirty="0"/>
          </a:p>
          <a:p>
            <a:r>
              <a:rPr lang="en-GB" noProof="0" dirty="0"/>
              <a:t>Writing a song as algorithm</a:t>
            </a:r>
            <a:br>
              <a:rPr lang="en-GB" noProof="0" dirty="0"/>
            </a:br>
            <a:r>
              <a:rPr lang="en-GB" noProof="0" dirty="0"/>
              <a:t>(set od instructions)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19</a:t>
            </a:fld>
            <a:endParaRPr lang="hr-HR" dirty="0"/>
          </a:p>
        </p:txBody>
      </p:sp>
      <p:grpSp>
        <p:nvGrpSpPr>
          <p:cNvPr id="7" name="Group 6"/>
          <p:cNvGrpSpPr/>
          <p:nvPr/>
        </p:nvGrpSpPr>
        <p:grpSpPr>
          <a:xfrm>
            <a:off x="7233032" y="2672911"/>
            <a:ext cx="4187824" cy="2935839"/>
            <a:chOff x="7233032" y="2672911"/>
            <a:chExt cx="4187824" cy="2935839"/>
          </a:xfrm>
        </p:grpSpPr>
        <p:pic>
          <p:nvPicPr>
            <p:cNvPr id="3074" name="Picture 2" descr="List, Adhesive Note, Blue, Green, Stickies, Paper, 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32" y="2672911"/>
              <a:ext cx="4187824" cy="293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406640" y="3154680"/>
              <a:ext cx="292068" cy="728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hr-HR" sz="1100" dirty="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</a:p>
            <a:p>
              <a:pPr>
                <a:spcAft>
                  <a:spcPts val="500"/>
                </a:spcAft>
              </a:pPr>
              <a:r>
                <a:rPr lang="hr-HR" sz="1100" dirty="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</a:p>
            <a:p>
              <a:pPr>
                <a:spcAft>
                  <a:spcPts val="500"/>
                </a:spcAft>
              </a:pPr>
              <a:r>
                <a:rPr lang="hr-HR" sz="1100" dirty="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3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Authors and licence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8" y="4270720"/>
            <a:ext cx="7179013" cy="985669"/>
          </a:xfrm>
        </p:spPr>
        <p:txBody>
          <a:bodyPr/>
          <a:lstStyle/>
          <a:p>
            <a:pPr marL="0" indent="0">
              <a:buNone/>
            </a:pPr>
            <a:r>
              <a:rPr lang="en-GB" sz="2200" noProof="0" dirty="0"/>
              <a:t>This work is licensed under a </a:t>
            </a:r>
            <a:r>
              <a:rPr lang="en-GB" sz="2200" noProof="0" dirty="0">
                <a:hlinkClick r:id="rId2"/>
              </a:rPr>
              <a:t>Creative Commons Attribution-ShareAlike 4.0 International License</a:t>
            </a:r>
            <a:r>
              <a:rPr lang="en-GB" sz="2200" noProof="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1028" name="Picture 4" descr="Image result for attribution-sharealike 4.0 international (cc by-sa 4.0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81" y="4309622"/>
            <a:ext cx="1782536" cy="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25552" y="4939843"/>
            <a:ext cx="9497437" cy="140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Attribution should be given in the following way: 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en-GB" sz="2200" dirty="0"/>
              <a:t>GLAT project,</a:t>
            </a:r>
            <a:r>
              <a:rPr lang="hr-HR" sz="2200" dirty="0"/>
              <a:t> </a:t>
            </a:r>
            <a:r>
              <a:rPr lang="en-US" sz="2200" dirty="0" smtClean="0">
                <a:hlinkClick r:id="rId5"/>
              </a:rPr>
              <a:t>https</a:t>
            </a:r>
            <a:r>
              <a:rPr lang="en-US" sz="2200" dirty="0">
                <a:hlinkClick r:id="rId5"/>
              </a:rPr>
              <a:t>://ec.europa.eu/programmes/erasmus-plus/projects/eplus-project-details/#project/2017-1-HR01-KA201-035362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5336" y="1695669"/>
            <a:ext cx="10376169" cy="2333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A</a:t>
            </a:r>
            <a:r>
              <a:rPr lang="hr-HR" sz="2200" dirty="0"/>
              <a:t>uthors:</a:t>
            </a:r>
          </a:p>
          <a:p>
            <a:r>
              <a:rPr lang="hr-HR" sz="2200" b="1" dirty="0"/>
              <a:t>Daniela Tuparova</a:t>
            </a:r>
            <a:r>
              <a:rPr lang="hr-HR" sz="2200" dirty="0"/>
              <a:t>, </a:t>
            </a:r>
            <a:r>
              <a:rPr lang="hr-HR" sz="2200" dirty="0" err="1"/>
              <a:t>South</a:t>
            </a:r>
            <a:r>
              <a:rPr lang="hr-HR" sz="2200" dirty="0"/>
              <a:t>-West University „</a:t>
            </a:r>
            <a:r>
              <a:rPr lang="hr-HR" sz="2200" dirty="0" err="1"/>
              <a:t>Neofit</a:t>
            </a:r>
            <a:r>
              <a:rPr lang="hr-HR" sz="2200" dirty="0"/>
              <a:t> </a:t>
            </a:r>
            <a:r>
              <a:rPr lang="hr-HR" sz="2200" dirty="0" err="1"/>
              <a:t>Rilski</a:t>
            </a:r>
            <a:r>
              <a:rPr lang="hr-HR" sz="2200" dirty="0"/>
              <a:t>”, </a:t>
            </a:r>
            <a:r>
              <a:rPr lang="hr-HR" sz="2200" dirty="0" err="1"/>
              <a:t>Faculty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Mathematics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Natural </a:t>
            </a:r>
            <a:r>
              <a:rPr lang="hr-HR" sz="2200" dirty="0" err="1"/>
              <a:t>Sciences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hr-HR" sz="2200" dirty="0">
                <a:hlinkClick r:id="rId6"/>
              </a:rPr>
              <a:t>ddureva@abv.bg</a:t>
            </a:r>
            <a:r>
              <a:rPr lang="hr-HR" sz="2200" dirty="0"/>
              <a:t> </a:t>
            </a:r>
          </a:p>
          <a:p>
            <a:r>
              <a:rPr lang="hr-HR" sz="2200" b="1" dirty="0"/>
              <a:t>Ivanichka Nestorova</a:t>
            </a:r>
            <a:r>
              <a:rPr lang="hr-HR" sz="2200" dirty="0"/>
              <a:t>, </a:t>
            </a:r>
            <a:r>
              <a:rPr lang="hr-HR" sz="2200" dirty="0" err="1"/>
              <a:t>South</a:t>
            </a:r>
            <a:r>
              <a:rPr lang="hr-HR" sz="2200" dirty="0"/>
              <a:t>-West University „</a:t>
            </a:r>
            <a:r>
              <a:rPr lang="hr-HR" sz="2200" dirty="0" err="1"/>
              <a:t>Neofit</a:t>
            </a:r>
            <a:r>
              <a:rPr lang="hr-HR" sz="2200" dirty="0"/>
              <a:t> </a:t>
            </a:r>
            <a:r>
              <a:rPr lang="hr-HR" sz="2200" dirty="0" err="1"/>
              <a:t>Rilski</a:t>
            </a:r>
            <a:r>
              <a:rPr lang="hr-HR" sz="2200" dirty="0"/>
              <a:t>”, </a:t>
            </a:r>
            <a:r>
              <a:rPr lang="hr-HR" sz="2200" dirty="0" err="1"/>
              <a:t>Faculty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Mathematics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Natural </a:t>
            </a:r>
            <a:r>
              <a:rPr lang="hr-HR" sz="2200" dirty="0" err="1"/>
              <a:t>Sciences</a:t>
            </a:r>
            <a:r>
              <a:rPr lang="hr-HR" sz="2200" dirty="0"/>
              <a:t/>
            </a:r>
            <a:br>
              <a:rPr lang="hr-HR" sz="2200" dirty="0"/>
            </a:br>
            <a:r>
              <a:rPr lang="en-GB" sz="2200" dirty="0">
                <a:hlinkClick r:id="rId7"/>
              </a:rPr>
              <a:t>iva.nestorova@gmail.com</a:t>
            </a:r>
            <a:r>
              <a:rPr lang="hr-HR" sz="2200" dirty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3939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9949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noProof="0" dirty="0"/>
              <a:t>Example 1: </a:t>
            </a:r>
            <a:r>
              <a:rPr lang="en-GB" noProof="0" dirty="0"/>
              <a:t>Adding numbers (Math)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103120"/>
            <a:ext cx="7384072" cy="4023802"/>
          </a:xfrm>
        </p:spPr>
        <p:txBody>
          <a:bodyPr/>
          <a:lstStyle/>
          <a:p>
            <a:r>
              <a:rPr lang="en-GB" noProof="0" dirty="0"/>
              <a:t>Ordering of steps (rule) to add two </a:t>
            </a:r>
            <a:r>
              <a:rPr lang="en-GB" dirty="0"/>
              <a:t>three-digit numbers</a:t>
            </a:r>
            <a:endParaRPr lang="en-GB" noProof="0" dirty="0"/>
          </a:p>
          <a:p>
            <a:r>
              <a:rPr lang="en-GB" noProof="0" dirty="0"/>
              <a:t>Steps are written on the paper and cut</a:t>
            </a:r>
          </a:p>
          <a:p>
            <a:pPr lvl="1"/>
            <a:r>
              <a:rPr lang="en-GB" noProof="0" dirty="0"/>
              <a:t>students have to order steps </a:t>
            </a:r>
          </a:p>
          <a:p>
            <a:pPr lvl="1"/>
            <a:r>
              <a:rPr lang="en-GB" noProof="0" dirty="0"/>
              <a:t>or the steps are given in wrong order and students have to find error in the algorithm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21</a:t>
            </a:fld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9818749" y="3813048"/>
            <a:ext cx="12186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   </a:t>
            </a:r>
            <a:r>
              <a:rPr lang="hr-HR" sz="4000" dirty="0">
                <a:solidFill>
                  <a:srgbClr val="C00000"/>
                </a:solidFill>
              </a:rPr>
              <a:t>253</a:t>
            </a:r>
          </a:p>
          <a:p>
            <a:r>
              <a:rPr lang="hr-HR" sz="4000" dirty="0">
                <a:solidFill>
                  <a:srgbClr val="C00000"/>
                </a:solidFill>
              </a:rPr>
              <a:t>+471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758761" y="5136487"/>
            <a:ext cx="1338577" cy="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6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22</a:t>
            </a:fld>
            <a:endParaRPr lang="hr-HR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26469757"/>
              </p:ext>
            </p:extLst>
          </p:nvPr>
        </p:nvGraphicFramePr>
        <p:xfrm>
          <a:off x="2051878" y="1156988"/>
          <a:ext cx="8128000" cy="268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09411935"/>
              </p:ext>
            </p:extLst>
          </p:nvPr>
        </p:nvGraphicFramePr>
        <p:xfrm>
          <a:off x="2071756" y="18103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32000" y="5324765"/>
            <a:ext cx="644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I </a:t>
            </a:r>
            <a:r>
              <a:rPr lang="en-US" sz="2800" u="sng" dirty="0"/>
              <a:t>like</a:t>
            </a:r>
            <a:r>
              <a:rPr lang="en-US" sz="2800" dirty="0"/>
              <a:t> tea.</a:t>
            </a:r>
          </a:p>
          <a:p>
            <a:pPr marL="514350" indent="-514350">
              <a:buAutoNum type="arabicPeriod"/>
            </a:pPr>
            <a:r>
              <a:rPr lang="en-US" sz="2800" dirty="0"/>
              <a:t>Keep quiet! The baby </a:t>
            </a:r>
            <a:r>
              <a:rPr lang="en-US" sz="2800" u="sng" dirty="0"/>
              <a:t>is sleeping</a:t>
            </a:r>
            <a:r>
              <a:rPr lang="en-US" sz="2800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b="1" dirty="0"/>
              <a:t>Example 2: </a:t>
            </a:r>
            <a:r>
              <a:rPr lang="en-GB" dirty="0"/>
              <a:t>Present Simple vs. Present Continuous (English)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5336" y="2028977"/>
            <a:ext cx="77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Rule</a:t>
            </a:r>
            <a:r>
              <a:rPr lang="hr-HR" sz="2800" dirty="0"/>
              <a:t> </a:t>
            </a:r>
            <a:r>
              <a:rPr lang="en-GB" sz="2800" dirty="0"/>
              <a:t>for determining the appropriate </a:t>
            </a:r>
            <a:r>
              <a:rPr lang="hr-HR" sz="2800" dirty="0"/>
              <a:t>t</a:t>
            </a:r>
            <a:r>
              <a:rPr lang="en-GB" sz="2800" dirty="0"/>
              <a:t>ense</a:t>
            </a:r>
          </a:p>
        </p:txBody>
      </p:sp>
    </p:spTree>
    <p:extLst>
      <p:ext uri="{BB962C8B-B14F-4D97-AF65-F5344CB8AC3E}">
        <p14:creationId xmlns:p14="http://schemas.microsoft.com/office/powerpoint/2010/main" val="225495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noProof="0" dirty="0"/>
              <a:t>Example 3: </a:t>
            </a:r>
            <a:r>
              <a:rPr lang="en-GB" noProof="0" dirty="0"/>
              <a:t>Loops in the song (Music)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9633495" cy="4102378"/>
          </a:xfrm>
        </p:spPr>
        <p:txBody>
          <a:bodyPr>
            <a:normAutofit/>
          </a:bodyPr>
          <a:lstStyle/>
          <a:p>
            <a:r>
              <a:rPr lang="en-GB" noProof="0" dirty="0"/>
              <a:t>Students should find part in song that have to be repeated</a:t>
            </a:r>
          </a:p>
          <a:p>
            <a:pPr marL="0" indent="0" algn="ctr">
              <a:buNone/>
            </a:pPr>
            <a:r>
              <a:rPr lang="en-GB" sz="2000" noProof="0" dirty="0">
                <a:hlinkClick r:id="rId2"/>
              </a:rPr>
              <a:t>https://www.youtube.com/watch?v=RuqvGiZi0qg</a:t>
            </a:r>
            <a:endParaRPr lang="en-GB" sz="2000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23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352" y="2967890"/>
            <a:ext cx="5170488" cy="32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6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 Moving through a maze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112264"/>
            <a:ext cx="5363248" cy="4014658"/>
          </a:xfrm>
        </p:spPr>
        <p:txBody>
          <a:bodyPr/>
          <a:lstStyle/>
          <a:p>
            <a:r>
              <a:rPr lang="en-GB" noProof="0" dirty="0"/>
              <a:t>Moving characters through </a:t>
            </a:r>
            <a:br>
              <a:rPr lang="en-GB" noProof="0" dirty="0"/>
            </a:br>
            <a:r>
              <a:rPr lang="en-GB" noProof="0" dirty="0"/>
              <a:t>a maze using arrows</a:t>
            </a:r>
          </a:p>
          <a:p>
            <a:r>
              <a:rPr lang="en-GB" noProof="0" dirty="0"/>
              <a:t>Plan a route from the start location </a:t>
            </a:r>
          </a:p>
          <a:p>
            <a:r>
              <a:rPr lang="en-GB" noProof="0" dirty="0"/>
              <a:t>Use arrows to describe path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24</a:t>
            </a:fld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2387244"/>
            <a:ext cx="4151376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804" y="4520095"/>
            <a:ext cx="558558" cy="65606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61" y="4520095"/>
            <a:ext cx="558558" cy="65606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5179" y="4569816"/>
            <a:ext cx="641034" cy="5716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8439" y="4569817"/>
            <a:ext cx="641035" cy="5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2766693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1:</a:t>
            </a:r>
            <a:r>
              <a:rPr lang="en-GB" noProof="0" dirty="0"/>
              <a:t> Code.org - Happy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5"/>
            <a:ext cx="3689896" cy="2337144"/>
          </a:xfrm>
        </p:spPr>
        <p:txBody>
          <a:bodyPr>
            <a:noAutofit/>
          </a:bodyPr>
          <a:lstStyle/>
          <a:p>
            <a:r>
              <a:rPr lang="en-GB" noProof="0" dirty="0"/>
              <a:t>Students create simple algorithms to move a character through a maze</a:t>
            </a:r>
          </a:p>
          <a:p>
            <a:pPr marL="0" indent="0">
              <a:buNone/>
            </a:pPr>
            <a:r>
              <a:rPr lang="en-GB" noProof="0" dirty="0"/>
              <a:t/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26</a:t>
            </a:fld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8112" y="2024544"/>
            <a:ext cx="5819475" cy="333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9647" y="5443324"/>
            <a:ext cx="558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/>
              </a:rPr>
              <a:t>https://studio.code.org/s/course1/stage/1/puzzle/1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446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2:</a:t>
            </a:r>
            <a:r>
              <a:rPr lang="en-GB" noProof="0" dirty="0"/>
              <a:t> Describing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03120"/>
            <a:ext cx="6625119" cy="4023802"/>
          </a:xfrm>
        </p:spPr>
        <p:txBody>
          <a:bodyPr/>
          <a:lstStyle/>
          <a:p>
            <a:r>
              <a:rPr lang="en-GB" noProof="0" dirty="0"/>
              <a:t>Students use arrows to describe path between robots.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27</a:t>
            </a:fld>
            <a:endParaRPr lang="hr-HR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71314" y="2213737"/>
            <a:ext cx="558558" cy="65606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71" y="2213737"/>
            <a:ext cx="558558" cy="65606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7689" y="2263458"/>
            <a:ext cx="641034" cy="5716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0949" y="2263459"/>
            <a:ext cx="641035" cy="5716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21246" y="3282238"/>
            <a:ext cx="10306050" cy="2924175"/>
            <a:chOff x="1421246" y="3282238"/>
            <a:chExt cx="10306050" cy="29241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246" y="3282238"/>
              <a:ext cx="10306050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C:\Users\leo1.Portege\Pictures\glat\rob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823" y="5579384"/>
              <a:ext cx="514351" cy="50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leo1.Portege\Pictures\glat\rob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49" y="5579384"/>
              <a:ext cx="666751" cy="62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leo1.Portege\Pictures\glat\rob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074" y="5585797"/>
              <a:ext cx="688246" cy="62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leo1.Portege\Pictures\glat\robot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50" y="5591181"/>
              <a:ext cx="649219" cy="58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leo1.Portege\Pictures\glat\robot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537657"/>
              <a:ext cx="819149" cy="54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C:\Users\leo1.Portege\Pictures\glat\robot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037" y="5575373"/>
              <a:ext cx="606958" cy="55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276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3: </a:t>
            </a:r>
            <a:r>
              <a:rPr lang="en-GB" noProof="0" dirty="0"/>
              <a:t>Code.org - Graph Paper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1825625"/>
            <a:ext cx="4702504" cy="4176317"/>
          </a:xfrm>
        </p:spPr>
        <p:txBody>
          <a:bodyPr/>
          <a:lstStyle/>
          <a:p>
            <a:r>
              <a:rPr lang="en-GB" noProof="0" dirty="0"/>
              <a:t>Students write an algorithm using a set of predefined commands to direct their classmates to reproduce a drawing (to color squares in on graph paper)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28</a:t>
            </a:fld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85" y="1825625"/>
            <a:ext cx="5477465" cy="400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9048" y="5777180"/>
            <a:ext cx="558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/>
              </a:rPr>
              <a:t>https://studio.code.org/s/course2/stage/1/puzzle/1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67065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 4:</a:t>
            </a:r>
            <a:r>
              <a:rPr lang="en-GB" noProof="0" dirty="0"/>
              <a:t> Code.org - Move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4"/>
            <a:ext cx="3936783" cy="410237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Students learn how to think ahead in multiple steps, as they plan a short route from the start location to the hidden smiley face, up to three steps away</a:t>
            </a:r>
          </a:p>
          <a:p>
            <a:r>
              <a:rPr lang="en-GB" noProof="0" dirty="0"/>
              <a:t>Starting point is the piece of paper imprinted with the compass rose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29</a:t>
            </a:fld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8553" y="2024544"/>
            <a:ext cx="6355080" cy="333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1693" y="5365788"/>
            <a:ext cx="558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linkClick r:id="rId3"/>
              </a:rPr>
              <a:t>https://studio.code.org/s/course1/stage/2/puzzle/1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39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1595336" y="1825625"/>
            <a:ext cx="9957871" cy="4438987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Introduction to unplugged activities</a:t>
            </a:r>
          </a:p>
          <a:p>
            <a:pPr lvl="0"/>
            <a:r>
              <a:rPr lang="en-GB" noProof="0" dirty="0"/>
              <a:t>Types of unplugged activities</a:t>
            </a:r>
          </a:p>
          <a:p>
            <a:pPr lvl="0"/>
            <a:r>
              <a:rPr lang="en-GB" noProof="0" dirty="0"/>
              <a:t>Examples related to specific school subjects 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marL="0" lvl="0" indent="0">
              <a:buNone/>
            </a:pPr>
            <a:r>
              <a:rPr lang="en-GB" noProof="0" dirty="0">
                <a:solidFill>
                  <a:srgbClr val="0E2C8E"/>
                </a:solidFill>
              </a:rPr>
              <a:t>      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398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noProof="0" dirty="0"/>
              <a:t>5. Tales and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4"/>
            <a:ext cx="6579399" cy="4102378"/>
          </a:xfrm>
        </p:spPr>
        <p:txBody>
          <a:bodyPr>
            <a:normAutofit/>
          </a:bodyPr>
          <a:lstStyle/>
          <a:p>
            <a:r>
              <a:rPr lang="en-GB" noProof="0" dirty="0"/>
              <a:t>Recognizing algorithms in familiar stories and fairy tales:</a:t>
            </a:r>
          </a:p>
          <a:p>
            <a:pPr lvl="1"/>
            <a:r>
              <a:rPr lang="en-GB" noProof="0" dirty="0"/>
              <a:t>The Wild Swans tale by Hans Christian Andersen </a:t>
            </a: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noProof="0" dirty="0"/>
              <a:t>Elisa knits shirts for her eleven brothers  </a:t>
            </a:r>
          </a:p>
          <a:p>
            <a:pPr lvl="1"/>
            <a:r>
              <a:rPr lang="en-GB" noProof="0" dirty="0"/>
              <a:t>Hansel and Gretel </a:t>
            </a:r>
            <a:r>
              <a:rPr lang="en-GB" noProof="0" dirty="0">
                <a:sym typeface="Wingdings" panose="05000000000000000000" pitchFamily="2" charset="2"/>
              </a:rPr>
              <a:t> they </a:t>
            </a:r>
            <a:r>
              <a:rPr lang="en-GB" noProof="0" dirty="0"/>
              <a:t>execute an algorithm to get home from the forest</a:t>
            </a:r>
          </a:p>
          <a:p>
            <a:pPr lvl="1"/>
            <a:r>
              <a:rPr lang="en-GB" noProof="0" dirty="0"/>
              <a:t>Cinderella </a:t>
            </a:r>
            <a:r>
              <a:rPr lang="en-GB" noProof="0" dirty="0">
                <a:sym typeface="Wingdings" panose="05000000000000000000" pitchFamily="2" charset="2"/>
              </a:rPr>
              <a:t> looking for a girl who will fit the shoe</a:t>
            </a:r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30</a:t>
            </a:fld>
            <a:endParaRPr lang="hr-HR" dirty="0"/>
          </a:p>
        </p:txBody>
      </p:sp>
      <p:pic>
        <p:nvPicPr>
          <p:cNvPr id="2050" name="Picture 2" descr="Knitting, Cat, Tangle, Girl, Needles, To Kn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5" y="2640788"/>
            <a:ext cx="2953385" cy="29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53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3871607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noProof="0" dirty="0"/>
              <a:t>Example: </a:t>
            </a:r>
            <a:r>
              <a:rPr lang="en-GB" noProof="0" dirty="0"/>
              <a:t>Cinderella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024544"/>
            <a:ext cx="5542064" cy="41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Find Cinderella</a:t>
            </a:r>
          </a:p>
          <a:p>
            <a:pPr marL="0" indent="0">
              <a:buNone/>
            </a:pPr>
            <a:r>
              <a:rPr lang="en-GB" noProof="0" dirty="0"/>
              <a:t>1. Find a girl</a:t>
            </a:r>
          </a:p>
          <a:p>
            <a:pPr marL="0" indent="0">
              <a:buNone/>
            </a:pPr>
            <a:r>
              <a:rPr lang="en-GB" noProof="0" dirty="0"/>
              <a:t>2. Try the shoe</a:t>
            </a:r>
          </a:p>
          <a:p>
            <a:pPr marL="0" indent="0">
              <a:buNone/>
            </a:pPr>
            <a:r>
              <a:rPr lang="en-GB" noProof="0" dirty="0"/>
              <a:t>3. If the shoe fits, then Cinderella is found, in other case go to step 1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32</a:t>
            </a:fld>
            <a:endParaRPr lang="hr-HR" dirty="0"/>
          </a:p>
        </p:txBody>
      </p:sp>
      <p:pic>
        <p:nvPicPr>
          <p:cNvPr id="1026" name="Picture 2" descr="Fairy Tale, Model, Cinderella, Fant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2211819"/>
            <a:ext cx="2436241" cy="36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eled Shoes, Clothing, Shoe, Red, Gloss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69" y="4876193"/>
            <a:ext cx="1520153" cy="1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71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6. Writing or drawing in a grid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33</a:t>
            </a:fld>
            <a:endParaRPr lang="hr-HR" dirty="0"/>
          </a:p>
        </p:txBody>
      </p:sp>
      <p:grpSp>
        <p:nvGrpSpPr>
          <p:cNvPr id="8" name="Group 7"/>
          <p:cNvGrpSpPr/>
          <p:nvPr/>
        </p:nvGrpSpPr>
        <p:grpSpPr>
          <a:xfrm>
            <a:off x="6351588" y="12460288"/>
            <a:ext cx="412750" cy="895350"/>
            <a:chOff x="0" y="0"/>
            <a:chExt cx="576470" cy="11827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11988" y="12460288"/>
            <a:ext cx="395287" cy="896937"/>
            <a:chOff x="0" y="0"/>
            <a:chExt cx="576470" cy="11827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634288" y="12460288"/>
            <a:ext cx="449262" cy="889000"/>
            <a:chOff x="0" y="0"/>
            <a:chExt cx="576470" cy="118275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595337" y="2134350"/>
            <a:ext cx="6305080" cy="3964909"/>
          </a:xfrm>
        </p:spPr>
        <p:txBody>
          <a:bodyPr/>
          <a:lstStyle/>
          <a:p>
            <a:r>
              <a:rPr lang="en-GB" noProof="0" dirty="0"/>
              <a:t>Us</a:t>
            </a:r>
            <a:r>
              <a:rPr lang="hr-HR" noProof="0" dirty="0"/>
              <a:t>ing </a:t>
            </a:r>
            <a:r>
              <a:rPr lang="en-GB" noProof="0" dirty="0"/>
              <a:t>a sequence of signs to:</a:t>
            </a:r>
          </a:p>
          <a:p>
            <a:pPr lvl="1"/>
            <a:r>
              <a:rPr lang="en-GB" noProof="0" dirty="0"/>
              <a:t>write numbers or words</a:t>
            </a:r>
          </a:p>
          <a:p>
            <a:pPr lvl="1"/>
            <a:r>
              <a:rPr lang="en-GB" noProof="0" dirty="0"/>
              <a:t>draw shapes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6817" y="4046879"/>
            <a:ext cx="941833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870" y="4238903"/>
            <a:ext cx="1243584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E:\it_3_klas\images\blokocwet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83" y="2726068"/>
            <a:ext cx="776288" cy="6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E:\it_3_klas\images\empty_blo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063" y="2726373"/>
            <a:ext cx="740255" cy="66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encil, Notes, Chewed, Paper Ball, Write, Writing To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84" y="3549406"/>
            <a:ext cx="3952572" cy="23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2131" y="2711034"/>
            <a:ext cx="558558" cy="656069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88" y="2711034"/>
            <a:ext cx="558558" cy="656069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8506" y="2760755"/>
            <a:ext cx="641034" cy="571661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01766" y="2760756"/>
            <a:ext cx="641035" cy="5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6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1911660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Example: </a:t>
            </a:r>
            <a:r>
              <a:rPr lang="en-GB" noProof="0" dirty="0"/>
              <a:t>Writing letters and drawing shapes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35</a:t>
            </a:fld>
            <a:endParaRPr lang="hr-HR" dirty="0"/>
          </a:p>
        </p:txBody>
      </p:sp>
      <p:grpSp>
        <p:nvGrpSpPr>
          <p:cNvPr id="8" name="Group 7"/>
          <p:cNvGrpSpPr/>
          <p:nvPr/>
        </p:nvGrpSpPr>
        <p:grpSpPr>
          <a:xfrm>
            <a:off x="6351588" y="12460288"/>
            <a:ext cx="412750" cy="895350"/>
            <a:chOff x="0" y="0"/>
            <a:chExt cx="576470" cy="11827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11988" y="12460288"/>
            <a:ext cx="395287" cy="896937"/>
            <a:chOff x="0" y="0"/>
            <a:chExt cx="576470" cy="118275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634288" y="12460288"/>
            <a:ext cx="449262" cy="889000"/>
            <a:chOff x="0" y="0"/>
            <a:chExt cx="576470" cy="118275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172818"/>
              <a:ext cx="576470" cy="99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57647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6470" y="586409"/>
              <a:ext cx="0" cy="5868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0"/>
              <a:ext cx="0" cy="5867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0"/>
              <a:ext cx="575945" cy="9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595337" y="1825625"/>
            <a:ext cx="5043208" cy="4301297"/>
          </a:xfrm>
        </p:spPr>
        <p:txBody>
          <a:bodyPr/>
          <a:lstStyle/>
          <a:p>
            <a:r>
              <a:rPr lang="en-GB" noProof="0" dirty="0"/>
              <a:t>Students use the following signs to write numbers or words</a:t>
            </a:r>
          </a:p>
          <a:p>
            <a:pPr lvl="1"/>
            <a:r>
              <a:rPr lang="en-GB" noProof="0" dirty="0"/>
              <a:t>move: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draw: </a:t>
            </a:r>
          </a:p>
          <a:p>
            <a:pPr lvl="1"/>
            <a:endParaRPr lang="en-GB" noProof="0" dirty="0"/>
          </a:p>
          <a:p>
            <a:pPr marL="457200" lvl="1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do not draw: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7252"/>
          <a:stretch/>
        </p:blipFill>
        <p:spPr bwMode="auto">
          <a:xfrm>
            <a:off x="6831453" y="4204401"/>
            <a:ext cx="4800896" cy="19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/>
          <a:stretch/>
        </p:blipFill>
        <p:spPr bwMode="auto">
          <a:xfrm>
            <a:off x="7858714" y="1818466"/>
            <a:ext cx="2746375" cy="23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2636" y="3191653"/>
            <a:ext cx="558558" cy="656069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93" y="3173365"/>
            <a:ext cx="558558" cy="656069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9011" y="3223086"/>
            <a:ext cx="641034" cy="57166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271" y="3223087"/>
            <a:ext cx="641035" cy="571659"/>
          </a:xfrm>
          <a:prstGeom prst="rect">
            <a:avLst/>
          </a:prstGeom>
        </p:spPr>
      </p:pic>
      <p:pic>
        <p:nvPicPr>
          <p:cNvPr id="33" name="Picture 32" descr="E:\it_3_klas\images\blokocwet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49" y="4234081"/>
            <a:ext cx="776288" cy="6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E:\it_3_klas\images\empty_blo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93" y="5486401"/>
            <a:ext cx="776288" cy="63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011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noProof="0" dirty="0"/>
              <a:t>Discussing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4508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Discussing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Discuss</a:t>
            </a:r>
            <a:r>
              <a:rPr lang="hr-HR" noProof="0" dirty="0"/>
              <a:t> </a:t>
            </a:r>
            <a:r>
              <a:rPr lang="en-US" dirty="0"/>
              <a:t>in</a:t>
            </a:r>
            <a:r>
              <a:rPr lang="hr-HR" noProof="0" dirty="0"/>
              <a:t> </a:t>
            </a:r>
            <a:r>
              <a:rPr lang="en-GB" dirty="0"/>
              <a:t>groups</a:t>
            </a:r>
            <a:r>
              <a:rPr lang="en-GB" noProof="0" dirty="0"/>
              <a:t> possible variants for</a:t>
            </a:r>
            <a:r>
              <a:rPr lang="hr-HR" dirty="0"/>
              <a:t> </a:t>
            </a:r>
            <a:r>
              <a:rPr lang="en-GB" noProof="0" dirty="0"/>
              <a:t>modification of </a:t>
            </a:r>
            <a:r>
              <a:rPr lang="en-GB" dirty="0"/>
              <a:t>the</a:t>
            </a:r>
            <a:r>
              <a:rPr lang="hr-HR" noProof="0" dirty="0"/>
              <a:t> </a:t>
            </a:r>
            <a:r>
              <a:rPr lang="en-US" dirty="0"/>
              <a:t>presented</a:t>
            </a:r>
            <a:r>
              <a:rPr lang="hr-HR" noProof="0" dirty="0"/>
              <a:t> </a:t>
            </a:r>
            <a:r>
              <a:rPr lang="en-GB" noProof="0" dirty="0"/>
              <a:t>examples and give similar examples</a:t>
            </a:r>
            <a:r>
              <a:rPr lang="hr-HR" noProof="0" dirty="0"/>
              <a:t> for </a:t>
            </a:r>
            <a:r>
              <a:rPr lang="en-GB" dirty="0"/>
              <a:t>different subjects in primary school. </a:t>
            </a:r>
            <a:endParaRPr lang="hr-HR" noProof="0" dirty="0"/>
          </a:p>
          <a:p>
            <a:pPr marL="0" indent="0">
              <a:buNone/>
            </a:pPr>
            <a:r>
              <a:rPr lang="en-US" dirty="0"/>
              <a:t>Share</a:t>
            </a:r>
            <a:r>
              <a:rPr lang="hr-HR" dirty="0"/>
              <a:t> </a:t>
            </a:r>
            <a:r>
              <a:rPr lang="en-US" dirty="0"/>
              <a:t>your</a:t>
            </a:r>
            <a:r>
              <a:rPr lang="hr-HR" dirty="0"/>
              <a:t> </a:t>
            </a:r>
            <a:r>
              <a:rPr lang="en-US" dirty="0"/>
              <a:t>ideas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</a:t>
            </a:r>
            <a:r>
              <a:rPr lang="en-US" dirty="0"/>
              <a:t>other</a:t>
            </a:r>
            <a:r>
              <a:rPr lang="hr-HR" dirty="0"/>
              <a:t> </a:t>
            </a:r>
            <a:r>
              <a:rPr lang="en-US" dirty="0"/>
              <a:t>groups</a:t>
            </a:r>
            <a:r>
              <a:rPr lang="hr-HR" dirty="0"/>
              <a:t>.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7840" y="6240593"/>
            <a:ext cx="552862" cy="365125"/>
          </a:xfrm>
        </p:spPr>
        <p:txBody>
          <a:bodyPr/>
          <a:lstStyle/>
          <a:p>
            <a:fld id="{D7E4E590-A58D-4A9C-B41B-BF08E1C6656C}" type="slidenum">
              <a:rPr lang="hr-HR" smtClean="0"/>
              <a:pPr/>
              <a:t>37</a:t>
            </a:fld>
            <a:endParaRPr lang="hr-HR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895643"/>
              </p:ext>
            </p:extLst>
          </p:nvPr>
        </p:nvGraphicFramePr>
        <p:xfrm>
          <a:off x="3007351" y="3686512"/>
          <a:ext cx="6359932" cy="234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66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38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98" y="2676608"/>
            <a:ext cx="1994684" cy="19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Unplugged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024544"/>
            <a:ext cx="9350032" cy="4102378"/>
          </a:xfrm>
        </p:spPr>
        <p:txBody>
          <a:bodyPr>
            <a:noAutofit/>
          </a:bodyPr>
          <a:lstStyle/>
          <a:p>
            <a:r>
              <a:rPr lang="en-GB" noProof="0" dirty="0"/>
              <a:t>Activities that enable teaching and </a:t>
            </a:r>
            <a:br>
              <a:rPr lang="en-GB" noProof="0" dirty="0"/>
            </a:br>
            <a:r>
              <a:rPr lang="en-GB" noProof="0" dirty="0"/>
              <a:t>learning without using computers</a:t>
            </a:r>
          </a:p>
          <a:p>
            <a:r>
              <a:rPr lang="en-GB" noProof="0" dirty="0"/>
              <a:t>Teaching through engaging games </a:t>
            </a:r>
            <a:br>
              <a:rPr lang="en-GB" noProof="0" dirty="0"/>
            </a:br>
            <a:r>
              <a:rPr lang="en-GB" noProof="0" dirty="0"/>
              <a:t>and puzzles that use worksheets, </a:t>
            </a:r>
            <a:br>
              <a:rPr lang="en-GB" noProof="0" dirty="0"/>
            </a:br>
            <a:r>
              <a:rPr lang="en-GB" noProof="0" dirty="0"/>
              <a:t>cards, strings, crayons,… </a:t>
            </a:r>
          </a:p>
          <a:p>
            <a:pPr lvl="1"/>
            <a:r>
              <a:rPr lang="hr-HR" noProof="0" dirty="0"/>
              <a:t>s</a:t>
            </a:r>
            <a:r>
              <a:rPr lang="en-GB" noProof="0" dirty="0"/>
              <a:t>uitable for development of </a:t>
            </a:r>
            <a:br>
              <a:rPr lang="en-GB" noProof="0" dirty="0"/>
            </a:br>
            <a:r>
              <a:rPr lang="en-GB" noProof="0" dirty="0"/>
              <a:t>computational and algorithmic thinking </a:t>
            </a:r>
          </a:p>
          <a:p>
            <a:pPr lvl="1"/>
            <a:r>
              <a:rPr lang="hr-HR" noProof="0" dirty="0"/>
              <a:t>c</a:t>
            </a:r>
            <a:r>
              <a:rPr lang="en-GB" noProof="0" dirty="0"/>
              <a:t>an be used in different part of the lesson and for different content</a:t>
            </a:r>
          </a:p>
          <a:p>
            <a:pPr lvl="1"/>
            <a:r>
              <a:rPr lang="hr-HR" noProof="0" dirty="0"/>
              <a:t>s</a:t>
            </a:r>
            <a:r>
              <a:rPr lang="en-GB" noProof="0" dirty="0"/>
              <a:t>uitable for collaborative and individual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4</a:t>
            </a:fld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11912642" y="7329346"/>
            <a:ext cx="855271" cy="420895"/>
          </a:xfrm>
          <a:prstGeom prst="rect">
            <a:avLst/>
          </a:prstGeom>
        </p:spPr>
      </p:pic>
      <p:pic>
        <p:nvPicPr>
          <p:cNvPr id="1028" name="Picture 4" descr="School Times, School School Supplies, Brushes, Cray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55" y="2108039"/>
            <a:ext cx="3866095" cy="256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5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unplugged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907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unplugged activities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13807"/>
              </p:ext>
            </p:extLst>
          </p:nvPr>
        </p:nvGraphicFramePr>
        <p:xfrm>
          <a:off x="1595077" y="1909879"/>
          <a:ext cx="9958387" cy="430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907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Finding words in the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7" y="2108039"/>
            <a:ext cx="4229392" cy="2793145"/>
          </a:xfrm>
        </p:spPr>
        <p:txBody>
          <a:bodyPr>
            <a:normAutofit/>
          </a:bodyPr>
          <a:lstStyle/>
          <a:p>
            <a:r>
              <a:rPr lang="en-GB" noProof="0" dirty="0"/>
              <a:t>Finding words or sentences</a:t>
            </a:r>
          </a:p>
          <a:p>
            <a:r>
              <a:rPr lang="en-GB" noProof="0" dirty="0"/>
              <a:t>Following instructions to find the hidden word from the given starting point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113044" y="5563939"/>
            <a:ext cx="928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is a hidden rule about</a:t>
            </a:r>
            <a:r>
              <a:rPr lang="hr-HR" sz="2000" dirty="0"/>
              <a:t> </a:t>
            </a:r>
            <a:r>
              <a:rPr lang="en-GB" sz="2000" dirty="0"/>
              <a:t>the use of digital games in</a:t>
            </a:r>
            <a:r>
              <a:rPr lang="hr-HR" sz="2000" dirty="0"/>
              <a:t> </a:t>
            </a:r>
            <a:r>
              <a:rPr lang="en-GB" sz="2000" dirty="0"/>
              <a:t>this grid. Can you find it?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352674" y="2100146"/>
            <a:ext cx="5358063" cy="31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en-GB" dirty="0"/>
              <a:t>Analysing examples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en-GB" noProof="0" dirty="0"/>
              <a:t>Group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33889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85" y="236537"/>
            <a:ext cx="8832715" cy="1325563"/>
          </a:xfrm>
        </p:spPr>
        <p:txBody>
          <a:bodyPr>
            <a:normAutofit/>
          </a:bodyPr>
          <a:lstStyle/>
          <a:p>
            <a:pPr lvl="0"/>
            <a:r>
              <a:rPr lang="en-GB" b="1" noProof="0" dirty="0"/>
              <a:t>Example 1: </a:t>
            </a:r>
            <a:r>
              <a:rPr lang="en-GB" noProof="0" dirty="0"/>
              <a:t>Hidden fruits </a:t>
            </a:r>
            <a:br>
              <a:rPr lang="en-GB" noProof="0" dirty="0"/>
            </a:br>
            <a:r>
              <a:rPr lang="en-GB" noProof="0" dirty="0"/>
              <a:t>(English, Math)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t>9</a:t>
            </a:fld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498331" y="2039112"/>
            <a:ext cx="9977771" cy="2212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Find the hidden fruits in the grid</a:t>
            </a:r>
            <a:r>
              <a:rPr lang="hr-HR" sz="2800" dirty="0"/>
              <a:t> and p</a:t>
            </a:r>
            <a:r>
              <a:rPr lang="en-GB" sz="2800" dirty="0"/>
              <a:t>ut the</a:t>
            </a:r>
            <a:r>
              <a:rPr lang="hr-HR" sz="2800" dirty="0"/>
              <a:t> </a:t>
            </a:r>
            <a:r>
              <a:rPr lang="en-US" sz="2800" dirty="0"/>
              <a:t>picture</a:t>
            </a:r>
            <a:r>
              <a:rPr lang="hr-HR" sz="2800" dirty="0"/>
              <a:t> </a:t>
            </a:r>
            <a:r>
              <a:rPr lang="en-US" sz="2800" dirty="0"/>
              <a:t>of</a:t>
            </a:r>
            <a:r>
              <a:rPr lang="en-GB" sz="2800" dirty="0"/>
              <a:t> relevant fruit </a:t>
            </a:r>
            <a:r>
              <a:rPr lang="en-US" sz="2800" dirty="0"/>
              <a:t>near</a:t>
            </a:r>
            <a:r>
              <a:rPr lang="en-GB" sz="2800" dirty="0"/>
              <a:t> the alphabet signs of it name. 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many pictures of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en-GB" sz="2800" dirty="0"/>
              <a:t>the</a:t>
            </a:r>
            <a:r>
              <a:rPr lang="hr-HR" sz="2800" dirty="0"/>
              <a:t> </a:t>
            </a:r>
            <a:r>
              <a:rPr lang="en-GB" sz="2800" dirty="0"/>
              <a:t>fruits do you need</a:t>
            </a:r>
            <a:r>
              <a:rPr lang="hr-HR" sz="2800" dirty="0"/>
              <a:t> </a:t>
            </a:r>
            <a:br>
              <a:rPr lang="hr-HR" sz="2800" dirty="0"/>
            </a:br>
            <a:r>
              <a:rPr lang="hr-HR" sz="2800" dirty="0"/>
              <a:t>f</a:t>
            </a:r>
            <a:r>
              <a:rPr lang="en-GB" sz="2800" dirty="0"/>
              <a:t>or</a:t>
            </a:r>
            <a:r>
              <a:rPr lang="hr-HR" sz="2800" dirty="0"/>
              <a:t> </a:t>
            </a:r>
            <a:r>
              <a:rPr lang="en-GB" sz="2800" dirty="0"/>
              <a:t>each word?</a:t>
            </a:r>
          </a:p>
        </p:txBody>
      </p:sp>
      <p:pic>
        <p:nvPicPr>
          <p:cNvPr id="1026" name="Picture 2" descr="Плодове, Ягода, Ябълка, Зелена Ябълка, Диня, Авокад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3"/>
          <a:stretch/>
        </p:blipFill>
        <p:spPr bwMode="auto">
          <a:xfrm>
            <a:off x="1623802" y="4224387"/>
            <a:ext cx="4197569" cy="19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6" y="3014957"/>
            <a:ext cx="31584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4" y="2972815"/>
            <a:ext cx="330200" cy="3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04" y="3014957"/>
            <a:ext cx="330200" cy="3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04" y="2991864"/>
            <a:ext cx="330200" cy="3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04" y="2999948"/>
            <a:ext cx="330200" cy="3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029006" y="2911273"/>
            <a:ext cx="5331596" cy="32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Widescreen</PresentationFormat>
  <Paragraphs>312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PowerPoint Presentation</vt:lpstr>
      <vt:lpstr>Authors and licence</vt:lpstr>
      <vt:lpstr>Agenda</vt:lpstr>
      <vt:lpstr>Unplugged activities</vt:lpstr>
      <vt:lpstr>Types of unplugged activities</vt:lpstr>
      <vt:lpstr>Types of unplugged activities</vt:lpstr>
      <vt:lpstr>1. Finding words in the grid</vt:lpstr>
      <vt:lpstr>Analysing examples</vt:lpstr>
      <vt:lpstr>Example 1: Hidden fruits  (English, Math)</vt:lpstr>
      <vt:lpstr>Example 2: Numbers  (Math, Computer science)</vt:lpstr>
      <vt:lpstr>Example 3: Word search  (English, Computer science)</vt:lpstr>
      <vt:lpstr>Idea for activity</vt:lpstr>
      <vt:lpstr>2. Real life algorithms</vt:lpstr>
      <vt:lpstr>Analysing examples</vt:lpstr>
      <vt:lpstr>Example 1: Code.org – Plant a seed</vt:lpstr>
      <vt:lpstr>Example 2: Dance moves</vt:lpstr>
      <vt:lpstr>Example 3: Code.org - Getting Loopy</vt:lpstr>
      <vt:lpstr>Idea for activity</vt:lpstr>
      <vt:lpstr>3. Algorithms and analogies for concepts related to specific school subjects </vt:lpstr>
      <vt:lpstr>Analysing examples</vt:lpstr>
      <vt:lpstr>Example 1: Adding numbers (Math)</vt:lpstr>
      <vt:lpstr>PowerPoint Presentation</vt:lpstr>
      <vt:lpstr>Example 3: Loops in the song (Music)</vt:lpstr>
      <vt:lpstr>4. Moving through a maze</vt:lpstr>
      <vt:lpstr>Analysing examples</vt:lpstr>
      <vt:lpstr>Example 1: Code.org - Happy maps</vt:lpstr>
      <vt:lpstr>Example 2: Describing path</vt:lpstr>
      <vt:lpstr>Example 3: Code.org - Graph Paper Programming</vt:lpstr>
      <vt:lpstr>Example 4: Code.org - Move it</vt:lpstr>
      <vt:lpstr>5. Tales and algorithms</vt:lpstr>
      <vt:lpstr>Analysing examples</vt:lpstr>
      <vt:lpstr>Example: Cinderella</vt:lpstr>
      <vt:lpstr>6. Writing or drawing in a grid</vt:lpstr>
      <vt:lpstr>Analysing examples</vt:lpstr>
      <vt:lpstr>Example: Writing letters and drawing shapes</vt:lpstr>
      <vt:lpstr>Discussing examples</vt:lpstr>
      <vt:lpstr>Discussing examples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2019-10-30T09:46:30Z</dcterms:created>
  <dcterms:modified xsi:type="dcterms:W3CDTF">2019-10-30T10:28:17Z</dcterms:modified>
</cp:coreProperties>
</file>