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горния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41168B-36B2-49F6-9AFA-9F4413B0D623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4" name="Контейнер за изображение на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Контейнер за бележ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934395-9793-40DE-B69E-828893DD48BE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5071016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изображение на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Контейнер за бележ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 dirty="0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2934395-9793-40DE-B69E-828893DD48BE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26077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bg-BG"/>
              <a:t>Щракнете, за да редактирате стила на подзаглавието в образеца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70841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лавие и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6301695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1018657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051336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ичка с име на цита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5956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или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710477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14697933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7837944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9746661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лавка разд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7174877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644982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78471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8016511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404294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941455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bg-BG"/>
              <a:t>Щракнете върху иконата, за да добавите картина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bg-BG"/>
              <a:t>Щракнете, за да редактирате стиловете на текста в образеца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1475491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bg-BG"/>
              <a:t>Редакт. стил загл. образец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bg-BG"/>
              <a:t>Щракнете, за да редактирате стиловете на текста в образеца</a:t>
            </a:r>
          </a:p>
          <a:p>
            <a:pPr lvl="1"/>
            <a:r>
              <a:rPr lang="bg-BG"/>
              <a:t>Второ ниво</a:t>
            </a:r>
          </a:p>
          <a:p>
            <a:pPr lvl="2"/>
            <a:r>
              <a:rPr lang="bg-BG"/>
              <a:t>Трето ниво</a:t>
            </a:r>
          </a:p>
          <a:p>
            <a:pPr lvl="3"/>
            <a:r>
              <a:rPr lang="bg-BG"/>
              <a:t>Четвърто ниво</a:t>
            </a:r>
          </a:p>
          <a:p>
            <a:pPr lvl="4"/>
            <a:r>
              <a:rPr lang="bg-BG"/>
              <a:t>Пето ниво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FA31F-4733-4827-B11A-1284A2036A80}" type="datetimeFigureOut">
              <a:rPr lang="bg-BG" smtClean="0"/>
              <a:t>22.1.2023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FCEAC5-E221-48DF-84FF-2796EEF3C5F6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2416391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ово поле 2">
            <a:extLst>
              <a:ext uri="{FF2B5EF4-FFF2-40B4-BE49-F238E27FC236}">
                <a16:creationId xmlns:a16="http://schemas.microsoft.com/office/drawing/2014/main" id="{F01E876A-F306-74BA-A5CE-7B8326D82A06}"/>
              </a:ext>
            </a:extLst>
          </p:cNvPr>
          <p:cNvSpPr txBox="1"/>
          <p:nvPr/>
        </p:nvSpPr>
        <p:spPr>
          <a:xfrm>
            <a:off x="2795953" y="1065532"/>
            <a:ext cx="6098344" cy="13234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ДУМИТЕ ПРИ ОБЩУВАНЕ</a:t>
            </a:r>
            <a:br>
              <a:rPr lang="ru-RU" sz="4000" dirty="0">
                <a:solidFill>
                  <a:schemeClr val="accent6">
                    <a:lumMod val="50000"/>
                  </a:schemeClr>
                </a:solidFill>
              </a:rPr>
            </a:br>
            <a:r>
              <a:rPr lang="ru-RU" sz="4000" dirty="0">
                <a:solidFill>
                  <a:schemeClr val="accent6">
                    <a:lumMod val="50000"/>
                  </a:schemeClr>
                </a:solidFill>
              </a:rPr>
              <a:t> втори клас</a:t>
            </a:r>
            <a:endParaRPr lang="bg-BG" sz="4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EA762F47-2184-9562-B261-295327CE2EBB}"/>
              </a:ext>
            </a:extLst>
          </p:cNvPr>
          <p:cNvSpPr/>
          <p:nvPr/>
        </p:nvSpPr>
        <p:spPr>
          <a:xfrm>
            <a:off x="3559126" y="4543865"/>
            <a:ext cx="4192172" cy="82999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Упражнение</a:t>
            </a:r>
          </a:p>
        </p:txBody>
      </p:sp>
    </p:spTree>
    <p:extLst>
      <p:ext uri="{BB962C8B-B14F-4D97-AF65-F5344CB8AC3E}">
        <p14:creationId xmlns:p14="http://schemas.microsoft.com/office/powerpoint/2010/main" val="6247610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C148933B-28EE-D156-44CA-138F4163360E}"/>
              </a:ext>
            </a:extLst>
          </p:cNvPr>
          <p:cNvSpPr/>
          <p:nvPr/>
        </p:nvSpPr>
        <p:spPr>
          <a:xfrm>
            <a:off x="351692" y="140677"/>
            <a:ext cx="6865034" cy="8862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800" dirty="0"/>
              <a:t>Изберете подходящите думи.</a:t>
            </a:r>
          </a:p>
        </p:txBody>
      </p:sp>
      <p:sp>
        <p:nvSpPr>
          <p:cNvPr id="6" name="Текстово поле 5">
            <a:extLst>
              <a:ext uri="{FF2B5EF4-FFF2-40B4-BE49-F238E27FC236}">
                <a16:creationId xmlns:a16="http://schemas.microsoft.com/office/drawing/2014/main" id="{9808C2D1-E05B-B7E6-67CD-A7090721ABB5}"/>
              </a:ext>
            </a:extLst>
          </p:cNvPr>
          <p:cNvSpPr txBox="1"/>
          <p:nvPr/>
        </p:nvSpPr>
        <p:spPr>
          <a:xfrm>
            <a:off x="196948" y="1519311"/>
            <a:ext cx="10199077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g-BG" sz="3200" dirty="0"/>
              <a:t>Пролет</a:t>
            </a:r>
          </a:p>
          <a:p>
            <a:r>
              <a:rPr lang="bg-BG" sz="3200" dirty="0"/>
              <a:t>Грейна ____________ слънце. Повя ___________ ветрец. Дърветата се ____________ __________ птички се върнаха от юг. Щъркелите ______    с клюновете си. Децата посрещнаха __________ пролет.</a:t>
            </a:r>
          </a:p>
        </p:txBody>
      </p:sp>
      <p:sp>
        <p:nvSpPr>
          <p:cNvPr id="8" name="Правоъгълник 7">
            <a:extLst>
              <a:ext uri="{FF2B5EF4-FFF2-40B4-BE49-F238E27FC236}">
                <a16:creationId xmlns:a16="http://schemas.microsoft.com/office/drawing/2014/main" id="{B26B848B-0D84-0B60-8341-E44E62AC2462}"/>
              </a:ext>
            </a:extLst>
          </p:cNvPr>
          <p:cNvSpPr/>
          <p:nvPr/>
        </p:nvSpPr>
        <p:spPr>
          <a:xfrm>
            <a:off x="1688123" y="1693825"/>
            <a:ext cx="2475914" cy="7315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топло</a:t>
            </a:r>
          </a:p>
        </p:txBody>
      </p:sp>
      <p:sp>
        <p:nvSpPr>
          <p:cNvPr id="9" name="Правоъгълник 8">
            <a:extLst>
              <a:ext uri="{FF2B5EF4-FFF2-40B4-BE49-F238E27FC236}">
                <a16:creationId xmlns:a16="http://schemas.microsoft.com/office/drawing/2014/main" id="{44BDF5A6-7394-4338-27ED-E38E0E07A49C}"/>
              </a:ext>
            </a:extLst>
          </p:cNvPr>
          <p:cNvSpPr/>
          <p:nvPr/>
        </p:nvSpPr>
        <p:spPr>
          <a:xfrm>
            <a:off x="7167489" y="1947043"/>
            <a:ext cx="1983545" cy="47830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лек</a:t>
            </a:r>
          </a:p>
        </p:txBody>
      </p:sp>
      <p:sp>
        <p:nvSpPr>
          <p:cNvPr id="10" name="Правоъгълник: със заоблени ъгли 9">
            <a:extLst>
              <a:ext uri="{FF2B5EF4-FFF2-40B4-BE49-F238E27FC236}">
                <a16:creationId xmlns:a16="http://schemas.microsoft.com/office/drawing/2014/main" id="{88602DCE-7FD5-A29A-470A-D173403DF8EE}"/>
              </a:ext>
            </a:extLst>
          </p:cNvPr>
          <p:cNvSpPr/>
          <p:nvPr/>
        </p:nvSpPr>
        <p:spPr>
          <a:xfrm>
            <a:off x="5024512" y="2522484"/>
            <a:ext cx="1767840" cy="43609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раззелениха</a:t>
            </a:r>
          </a:p>
        </p:txBody>
      </p:sp>
      <p:sp>
        <p:nvSpPr>
          <p:cNvPr id="11" name="Правоъгълник 10">
            <a:extLst>
              <a:ext uri="{FF2B5EF4-FFF2-40B4-BE49-F238E27FC236}">
                <a16:creationId xmlns:a16="http://schemas.microsoft.com/office/drawing/2014/main" id="{9C2EA17F-E91B-C0E9-E7CD-024D9A37C01C}"/>
              </a:ext>
            </a:extLst>
          </p:cNvPr>
          <p:cNvSpPr/>
          <p:nvPr/>
        </p:nvSpPr>
        <p:spPr>
          <a:xfrm>
            <a:off x="7167489" y="2481616"/>
            <a:ext cx="1767840" cy="43609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прелетните</a:t>
            </a:r>
          </a:p>
        </p:txBody>
      </p:sp>
      <p:sp>
        <p:nvSpPr>
          <p:cNvPr id="12" name="Правоъгълник 11">
            <a:extLst>
              <a:ext uri="{FF2B5EF4-FFF2-40B4-BE49-F238E27FC236}">
                <a16:creationId xmlns:a16="http://schemas.microsoft.com/office/drawing/2014/main" id="{8B54F794-A109-FE1B-8FBF-6D42D387A6DC}"/>
              </a:ext>
            </a:extLst>
          </p:cNvPr>
          <p:cNvSpPr/>
          <p:nvPr/>
        </p:nvSpPr>
        <p:spPr>
          <a:xfrm>
            <a:off x="7373815" y="3042805"/>
            <a:ext cx="1561514" cy="537423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пееха</a:t>
            </a:r>
          </a:p>
        </p:txBody>
      </p:sp>
      <p:sp>
        <p:nvSpPr>
          <p:cNvPr id="13" name="Правоъгълник: със заоблени ъгли 12">
            <a:extLst>
              <a:ext uri="{FF2B5EF4-FFF2-40B4-BE49-F238E27FC236}">
                <a16:creationId xmlns:a16="http://schemas.microsoft.com/office/drawing/2014/main" id="{7A628B05-E191-DA5E-EF76-A36ECE7DDFC0}"/>
              </a:ext>
            </a:extLst>
          </p:cNvPr>
          <p:cNvSpPr/>
          <p:nvPr/>
        </p:nvSpPr>
        <p:spPr>
          <a:xfrm>
            <a:off x="6961163" y="3571676"/>
            <a:ext cx="2222695" cy="47830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настъпващата</a:t>
            </a:r>
          </a:p>
        </p:txBody>
      </p:sp>
    </p:spTree>
    <p:extLst>
      <p:ext uri="{BB962C8B-B14F-4D97-AF65-F5344CB8AC3E}">
        <p14:creationId xmlns:p14="http://schemas.microsoft.com/office/powerpoint/2010/main" val="1248233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EFA7EAFE-1DB6-A257-DF3C-70687C87C5F4}"/>
              </a:ext>
            </a:extLst>
          </p:cNvPr>
          <p:cNvSpPr/>
          <p:nvPr/>
        </p:nvSpPr>
        <p:spPr>
          <a:xfrm>
            <a:off x="182880" y="182880"/>
            <a:ext cx="8215532" cy="209608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За домашна работа : работен лист с пропуснати думи и препис на текста за краснопис</a:t>
            </a:r>
          </a:p>
        </p:txBody>
      </p:sp>
      <p:sp>
        <p:nvSpPr>
          <p:cNvPr id="3" name="Правоъгълник 2">
            <a:extLst>
              <a:ext uri="{FF2B5EF4-FFF2-40B4-BE49-F238E27FC236}">
                <a16:creationId xmlns:a16="http://schemas.microsoft.com/office/drawing/2014/main" id="{C95EA2AF-F8CC-1EE1-85A5-B3BADF47691C}"/>
              </a:ext>
            </a:extLst>
          </p:cNvPr>
          <p:cNvSpPr/>
          <p:nvPr/>
        </p:nvSpPr>
        <p:spPr>
          <a:xfrm>
            <a:off x="562708" y="2700997"/>
            <a:ext cx="7835704" cy="99880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Препиши текста четливо, като избереш подходящата дума:</a:t>
            </a:r>
            <a:endParaRPr lang="bg-BG" dirty="0"/>
          </a:p>
        </p:txBody>
      </p:sp>
      <p:sp>
        <p:nvSpPr>
          <p:cNvPr id="5" name="Текстово поле 4">
            <a:extLst>
              <a:ext uri="{FF2B5EF4-FFF2-40B4-BE49-F238E27FC236}">
                <a16:creationId xmlns:a16="http://schemas.microsoft.com/office/drawing/2014/main" id="{F452D6E2-5017-0965-C7C8-84D18AC7CD65}"/>
              </a:ext>
            </a:extLst>
          </p:cNvPr>
          <p:cNvSpPr txBox="1"/>
          <p:nvPr/>
        </p:nvSpPr>
        <p:spPr>
          <a:xfrm>
            <a:off x="1716258" y="3835514"/>
            <a:ext cx="6105378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dirty="0"/>
              <a:t>На излет</a:t>
            </a:r>
          </a:p>
          <a:p>
            <a:r>
              <a:rPr lang="ru-RU" dirty="0"/>
              <a:t> 	На (утрото, сутринта) рано тръгнахме с песен.</a:t>
            </a:r>
          </a:p>
          <a:p>
            <a:r>
              <a:rPr lang="ru-RU" dirty="0"/>
              <a:t>От начало пътят бе (равен, гладък) и (лек, лесен).</a:t>
            </a:r>
          </a:p>
          <a:p>
            <a:r>
              <a:rPr lang="ru-RU" dirty="0"/>
              <a:t>(Лъхаше, духаше) ни вятър, пееха ни птички.</a:t>
            </a:r>
          </a:p>
          <a:p>
            <a:r>
              <a:rPr lang="ru-RU" dirty="0"/>
              <a:t>И леко, и (енергично, бодро) подскачахме всички.</a:t>
            </a:r>
          </a:p>
          <a:p>
            <a:r>
              <a:rPr lang="ru-RU" dirty="0"/>
              <a:t>				Ран Босилек</a:t>
            </a:r>
          </a:p>
        </p:txBody>
      </p:sp>
    </p:spTree>
    <p:extLst>
      <p:ext uri="{BB962C8B-B14F-4D97-AF65-F5344CB8AC3E}">
        <p14:creationId xmlns:p14="http://schemas.microsoft.com/office/powerpoint/2010/main" val="35252071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Картина 1">
            <a:extLst>
              <a:ext uri="{FF2B5EF4-FFF2-40B4-BE49-F238E27FC236}">
                <a16:creationId xmlns:a16="http://schemas.microsoft.com/office/drawing/2014/main" id="{C5AD9650-3FC6-F0DC-D32E-6015A1C2BC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84503" y="1886096"/>
            <a:ext cx="1609725" cy="1847850"/>
          </a:xfrm>
          <a:prstGeom prst="rect">
            <a:avLst/>
          </a:prstGeom>
        </p:spPr>
      </p:pic>
      <p:sp>
        <p:nvSpPr>
          <p:cNvPr id="3" name="Правоъгълник: със заоблени ъгли 2">
            <a:extLst>
              <a:ext uri="{FF2B5EF4-FFF2-40B4-BE49-F238E27FC236}">
                <a16:creationId xmlns:a16="http://schemas.microsoft.com/office/drawing/2014/main" id="{F42BE828-0F7A-1FD0-CC4A-62F19064E7F7}"/>
              </a:ext>
            </a:extLst>
          </p:cNvPr>
          <p:cNvSpPr/>
          <p:nvPr/>
        </p:nvSpPr>
        <p:spPr>
          <a:xfrm>
            <a:off x="436098" y="295422"/>
            <a:ext cx="11493305" cy="102694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dirty="0"/>
              <a:t>Как ще избегнеш повторението?</a:t>
            </a:r>
          </a:p>
        </p:txBody>
      </p:sp>
      <p:sp>
        <p:nvSpPr>
          <p:cNvPr id="4" name="Балонче за мисъл: облак 3">
            <a:extLst>
              <a:ext uri="{FF2B5EF4-FFF2-40B4-BE49-F238E27FC236}">
                <a16:creationId xmlns:a16="http://schemas.microsoft.com/office/drawing/2014/main" id="{72DF9B35-9A6F-82EF-390D-B8264FACE89E}"/>
              </a:ext>
            </a:extLst>
          </p:cNvPr>
          <p:cNvSpPr/>
          <p:nvPr/>
        </p:nvSpPr>
        <p:spPr>
          <a:xfrm>
            <a:off x="858129" y="1772529"/>
            <a:ext cx="6288259" cy="1847850"/>
          </a:xfrm>
          <a:prstGeom prst="cloudCallout">
            <a:avLst>
              <a:gd name="adj1" fmla="val 67534"/>
              <a:gd name="adj2" fmla="val 22151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Тя ми каза, че се казва Мария, а аз и казвам Мими.</a:t>
            </a:r>
          </a:p>
        </p:txBody>
      </p:sp>
      <p:sp>
        <p:nvSpPr>
          <p:cNvPr id="6" name="Балонче за мисъл: облак 5">
            <a:extLst>
              <a:ext uri="{FF2B5EF4-FFF2-40B4-BE49-F238E27FC236}">
                <a16:creationId xmlns:a16="http://schemas.microsoft.com/office/drawing/2014/main" id="{2197B0CE-0249-38E3-B560-47DFAD595FB0}"/>
              </a:ext>
            </a:extLst>
          </p:cNvPr>
          <p:cNvSpPr/>
          <p:nvPr/>
        </p:nvSpPr>
        <p:spPr>
          <a:xfrm>
            <a:off x="858129" y="4628271"/>
            <a:ext cx="4389120" cy="1167619"/>
          </a:xfrm>
          <a:prstGeom prst="cloudCallout">
            <a:avLst>
              <a:gd name="adj1" fmla="val 121016"/>
              <a:gd name="adj2" fmla="val -171235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Тя ми каза, че името и е Мария, но аз я наричам Мими.</a:t>
            </a:r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36C453A8-5769-0A2C-AE50-FFD099BD02B1}"/>
              </a:ext>
            </a:extLst>
          </p:cNvPr>
          <p:cNvSpPr/>
          <p:nvPr/>
        </p:nvSpPr>
        <p:spPr>
          <a:xfrm>
            <a:off x="1181686" y="3882683"/>
            <a:ext cx="3418449" cy="60491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>
                <a:solidFill>
                  <a:srgbClr val="FF0000"/>
                </a:solidFill>
              </a:rPr>
              <a:t>Проверка:</a:t>
            </a:r>
          </a:p>
        </p:txBody>
      </p:sp>
    </p:spTree>
    <p:extLst>
      <p:ext uri="{BB962C8B-B14F-4D97-AF65-F5344CB8AC3E}">
        <p14:creationId xmlns:p14="http://schemas.microsoft.com/office/powerpoint/2010/main" val="3826800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0B5C0F27-1041-D5EC-952F-FA30D808E47A}"/>
              </a:ext>
            </a:extLst>
          </p:cNvPr>
          <p:cNvSpPr/>
          <p:nvPr/>
        </p:nvSpPr>
        <p:spPr>
          <a:xfrm>
            <a:off x="0" y="27937"/>
            <a:ext cx="5430129" cy="85813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За всяко дете има по два балона. Кои са те?</a:t>
            </a:r>
          </a:p>
        </p:txBody>
      </p:sp>
      <p:sp>
        <p:nvSpPr>
          <p:cNvPr id="3" name="Правоъгълник: със заоблени ъгли 2">
            <a:extLst>
              <a:ext uri="{FF2B5EF4-FFF2-40B4-BE49-F238E27FC236}">
                <a16:creationId xmlns:a16="http://schemas.microsoft.com/office/drawing/2014/main" id="{25BB32C0-9ACC-A355-CEB8-E088BC1A3146}"/>
              </a:ext>
            </a:extLst>
          </p:cNvPr>
          <p:cNvSpPr/>
          <p:nvPr/>
        </p:nvSpPr>
        <p:spPr>
          <a:xfrm>
            <a:off x="1195754" y="6049108"/>
            <a:ext cx="4234375" cy="68931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Кой балон ще полети във въздуха ?</a:t>
            </a:r>
          </a:p>
        </p:txBody>
      </p:sp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41784FE8-E3B2-5285-115D-BD38A507E746}"/>
              </a:ext>
            </a:extLst>
          </p:cNvPr>
          <p:cNvSpPr/>
          <p:nvPr/>
        </p:nvSpPr>
        <p:spPr>
          <a:xfrm>
            <a:off x="5739618" y="196750"/>
            <a:ext cx="5613009" cy="689317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Без наука няма …………..</a:t>
            </a:r>
          </a:p>
        </p:txBody>
      </p:sp>
      <p:pic>
        <p:nvPicPr>
          <p:cNvPr id="5" name="Картина 4">
            <a:extLst>
              <a:ext uri="{FF2B5EF4-FFF2-40B4-BE49-F238E27FC236}">
                <a16:creationId xmlns:a16="http://schemas.microsoft.com/office/drawing/2014/main" id="{92E506B0-544A-2CF2-5BBB-C5A0F958D46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1872" y="948110"/>
            <a:ext cx="2746936" cy="1714500"/>
          </a:xfrm>
          <a:prstGeom prst="rect">
            <a:avLst/>
          </a:prstGeom>
        </p:spPr>
      </p:pic>
      <p:pic>
        <p:nvPicPr>
          <p:cNvPr id="8" name="Картина 7">
            <a:extLst>
              <a:ext uri="{FF2B5EF4-FFF2-40B4-BE49-F238E27FC236}">
                <a16:creationId xmlns:a16="http://schemas.microsoft.com/office/drawing/2014/main" id="{908C88D4-D6CF-76AA-60CF-DEA06D53151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281" y="1215103"/>
            <a:ext cx="2743438" cy="1713124"/>
          </a:xfrm>
          <a:prstGeom prst="rect">
            <a:avLst/>
          </a:prstGeom>
        </p:spPr>
      </p:pic>
      <p:pic>
        <p:nvPicPr>
          <p:cNvPr id="9" name="Картина 8">
            <a:extLst>
              <a:ext uri="{FF2B5EF4-FFF2-40B4-BE49-F238E27FC236}">
                <a16:creationId xmlns:a16="http://schemas.microsoft.com/office/drawing/2014/main" id="{552CDD93-B8EF-078A-435B-5F7923A91E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76257" y="4840064"/>
            <a:ext cx="2743438" cy="1713124"/>
          </a:xfrm>
          <a:prstGeom prst="rect">
            <a:avLst/>
          </a:prstGeom>
        </p:spPr>
      </p:pic>
      <p:pic>
        <p:nvPicPr>
          <p:cNvPr id="10" name="Картина 9">
            <a:extLst>
              <a:ext uri="{FF2B5EF4-FFF2-40B4-BE49-F238E27FC236}">
                <a16:creationId xmlns:a16="http://schemas.microsoft.com/office/drawing/2014/main" id="{3BBBD001-8881-0B84-B242-B367E22291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062079" y="1164114"/>
            <a:ext cx="2743438" cy="1713124"/>
          </a:xfrm>
          <a:prstGeom prst="rect">
            <a:avLst/>
          </a:prstGeom>
        </p:spPr>
      </p:pic>
      <p:pic>
        <p:nvPicPr>
          <p:cNvPr id="11" name="Картина 10">
            <a:extLst>
              <a:ext uri="{FF2B5EF4-FFF2-40B4-BE49-F238E27FC236}">
                <a16:creationId xmlns:a16="http://schemas.microsoft.com/office/drawing/2014/main" id="{04EFF077-4B00-235C-8596-F510D39453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04924" y="1362425"/>
            <a:ext cx="2743438" cy="1713124"/>
          </a:xfrm>
          <a:prstGeom prst="rect">
            <a:avLst/>
          </a:prstGeom>
        </p:spPr>
      </p:pic>
      <p:pic>
        <p:nvPicPr>
          <p:cNvPr id="12" name="Картина 11">
            <a:extLst>
              <a:ext uri="{FF2B5EF4-FFF2-40B4-BE49-F238E27FC236}">
                <a16:creationId xmlns:a16="http://schemas.microsoft.com/office/drawing/2014/main" id="{83C9A0B0-1D92-09D1-6B13-CA7FEC959F2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8410" y="3859626"/>
            <a:ext cx="2743438" cy="1713124"/>
          </a:xfrm>
          <a:prstGeom prst="rect">
            <a:avLst/>
          </a:prstGeom>
        </p:spPr>
      </p:pic>
      <p:pic>
        <p:nvPicPr>
          <p:cNvPr id="13" name="Картина 12">
            <a:extLst>
              <a:ext uri="{FF2B5EF4-FFF2-40B4-BE49-F238E27FC236}">
                <a16:creationId xmlns:a16="http://schemas.microsoft.com/office/drawing/2014/main" id="{FDABE094-8D4F-BEB3-26EF-B409A2472CF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5552" y="3003064"/>
            <a:ext cx="2743438" cy="1713124"/>
          </a:xfrm>
          <a:prstGeom prst="rect">
            <a:avLst/>
          </a:prstGeom>
        </p:spPr>
      </p:pic>
      <p:sp>
        <p:nvSpPr>
          <p:cNvPr id="14" name="Правоъгълник 13">
            <a:extLst>
              <a:ext uri="{FF2B5EF4-FFF2-40B4-BE49-F238E27FC236}">
                <a16:creationId xmlns:a16="http://schemas.microsoft.com/office/drawing/2014/main" id="{2A09754A-C9E9-2D9A-E488-C991AFB14983}"/>
              </a:ext>
            </a:extLst>
          </p:cNvPr>
          <p:cNvSpPr/>
          <p:nvPr/>
        </p:nvSpPr>
        <p:spPr>
          <a:xfrm>
            <a:off x="1028929" y="1362425"/>
            <a:ext cx="1053089" cy="3397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вежлив</a:t>
            </a:r>
          </a:p>
        </p:txBody>
      </p:sp>
      <p:sp>
        <p:nvSpPr>
          <p:cNvPr id="15" name="Правоъгълник: със заоблени ъгли 14">
            <a:extLst>
              <a:ext uri="{FF2B5EF4-FFF2-40B4-BE49-F238E27FC236}">
                <a16:creationId xmlns:a16="http://schemas.microsoft.com/office/drawing/2014/main" id="{50BEED95-8E54-58A5-1F21-5A68A521124E}"/>
              </a:ext>
            </a:extLst>
          </p:cNvPr>
          <p:cNvSpPr/>
          <p:nvPr/>
        </p:nvSpPr>
        <p:spPr>
          <a:xfrm>
            <a:off x="1386483" y="3429000"/>
            <a:ext cx="1328581" cy="35345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учтив</a:t>
            </a:r>
          </a:p>
        </p:txBody>
      </p:sp>
      <p:sp>
        <p:nvSpPr>
          <p:cNvPr id="16" name="Правоъгълник: със заоблени ъгли 15">
            <a:extLst>
              <a:ext uri="{FF2B5EF4-FFF2-40B4-BE49-F238E27FC236}">
                <a16:creationId xmlns:a16="http://schemas.microsoft.com/office/drawing/2014/main" id="{9C098D45-4323-1E6E-B14E-9E012E206D67}"/>
              </a:ext>
            </a:extLst>
          </p:cNvPr>
          <p:cNvSpPr/>
          <p:nvPr/>
        </p:nvSpPr>
        <p:spPr>
          <a:xfrm>
            <a:off x="3418449" y="1715877"/>
            <a:ext cx="1515972" cy="30987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герой</a:t>
            </a:r>
          </a:p>
        </p:txBody>
      </p:sp>
      <p:sp>
        <p:nvSpPr>
          <p:cNvPr id="17" name="Правоъгълник: със заоблени ъгли 16">
            <a:extLst>
              <a:ext uri="{FF2B5EF4-FFF2-40B4-BE49-F238E27FC236}">
                <a16:creationId xmlns:a16="http://schemas.microsoft.com/office/drawing/2014/main" id="{7EAF0A80-8C47-EE4D-3497-11EB966C9D78}"/>
              </a:ext>
            </a:extLst>
          </p:cNvPr>
          <p:cNvSpPr/>
          <p:nvPr/>
        </p:nvSpPr>
        <p:spPr>
          <a:xfrm>
            <a:off x="5155808" y="4244047"/>
            <a:ext cx="1167619" cy="31828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храбър</a:t>
            </a:r>
          </a:p>
        </p:txBody>
      </p:sp>
      <p:sp>
        <p:nvSpPr>
          <p:cNvPr id="18" name="Правоъгълник: със заоблени ъгли 17">
            <a:extLst>
              <a:ext uri="{FF2B5EF4-FFF2-40B4-BE49-F238E27FC236}">
                <a16:creationId xmlns:a16="http://schemas.microsoft.com/office/drawing/2014/main" id="{1DF248AD-5D1C-4002-AFBF-BA1CF00366D2}"/>
              </a:ext>
            </a:extLst>
          </p:cNvPr>
          <p:cNvSpPr/>
          <p:nvPr/>
        </p:nvSpPr>
        <p:spPr>
          <a:xfrm>
            <a:off x="5528781" y="1670144"/>
            <a:ext cx="1414859" cy="35560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сполука</a:t>
            </a:r>
          </a:p>
        </p:txBody>
      </p:sp>
      <p:sp>
        <p:nvSpPr>
          <p:cNvPr id="19" name="Правоъгълник: със заоблени ъгли 18">
            <a:extLst>
              <a:ext uri="{FF2B5EF4-FFF2-40B4-BE49-F238E27FC236}">
                <a16:creationId xmlns:a16="http://schemas.microsoft.com/office/drawing/2014/main" id="{4C383FC7-3214-E0F1-8823-8BDBD906E202}"/>
              </a:ext>
            </a:extLst>
          </p:cNvPr>
          <p:cNvSpPr/>
          <p:nvPr/>
        </p:nvSpPr>
        <p:spPr>
          <a:xfrm>
            <a:off x="8989255" y="1533378"/>
            <a:ext cx="1055077" cy="30949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успех</a:t>
            </a:r>
          </a:p>
        </p:txBody>
      </p:sp>
      <p:sp>
        <p:nvSpPr>
          <p:cNvPr id="20" name="Правоъгълник: със заоблени ъгли 19">
            <a:extLst>
              <a:ext uri="{FF2B5EF4-FFF2-40B4-BE49-F238E27FC236}">
                <a16:creationId xmlns:a16="http://schemas.microsoft.com/office/drawing/2014/main" id="{5175A659-2039-578C-4B49-6877076608A6}"/>
              </a:ext>
            </a:extLst>
          </p:cNvPr>
          <p:cNvSpPr/>
          <p:nvPr/>
        </p:nvSpPr>
        <p:spPr>
          <a:xfrm>
            <a:off x="9228406" y="5324622"/>
            <a:ext cx="1378634" cy="248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милвам</a:t>
            </a:r>
          </a:p>
        </p:txBody>
      </p:sp>
      <p:pic>
        <p:nvPicPr>
          <p:cNvPr id="21" name="Картина 20">
            <a:extLst>
              <a:ext uri="{FF2B5EF4-FFF2-40B4-BE49-F238E27FC236}">
                <a16:creationId xmlns:a16="http://schemas.microsoft.com/office/drawing/2014/main" id="{0754B1CA-769C-CCBB-CB32-74882BA4EE0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9216" y="4123306"/>
            <a:ext cx="1895622" cy="1372269"/>
          </a:xfrm>
          <a:prstGeom prst="rect">
            <a:avLst/>
          </a:prstGeom>
        </p:spPr>
      </p:pic>
      <p:pic>
        <p:nvPicPr>
          <p:cNvPr id="22" name="Картина 21">
            <a:extLst>
              <a:ext uri="{FF2B5EF4-FFF2-40B4-BE49-F238E27FC236}">
                <a16:creationId xmlns:a16="http://schemas.microsoft.com/office/drawing/2014/main" id="{870ECAE5-5457-143A-9E98-D4A04BC7BB0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4948126"/>
            <a:ext cx="2743438" cy="1713124"/>
          </a:xfrm>
          <a:prstGeom prst="rect">
            <a:avLst/>
          </a:prstGeom>
        </p:spPr>
      </p:pic>
      <p:pic>
        <p:nvPicPr>
          <p:cNvPr id="23" name="Картина 22">
            <a:extLst>
              <a:ext uri="{FF2B5EF4-FFF2-40B4-BE49-F238E27FC236}">
                <a16:creationId xmlns:a16="http://schemas.microsoft.com/office/drawing/2014/main" id="{04820CC0-CC4F-49FD-5313-2839A9AFB55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39346" y="2877238"/>
            <a:ext cx="2743438" cy="1713124"/>
          </a:xfrm>
          <a:prstGeom prst="rect">
            <a:avLst/>
          </a:prstGeom>
        </p:spPr>
      </p:pic>
      <p:sp>
        <p:nvSpPr>
          <p:cNvPr id="24" name="Правоъгълник: със заоблени ъгли 23">
            <a:extLst>
              <a:ext uri="{FF2B5EF4-FFF2-40B4-BE49-F238E27FC236}">
                <a16:creationId xmlns:a16="http://schemas.microsoft.com/office/drawing/2014/main" id="{AD9644CE-0E4E-4B7E-EF98-02AF23D76E39}"/>
              </a:ext>
            </a:extLst>
          </p:cNvPr>
          <p:cNvSpPr/>
          <p:nvPr/>
        </p:nvSpPr>
        <p:spPr>
          <a:xfrm>
            <a:off x="2423456" y="4452697"/>
            <a:ext cx="1316205" cy="2115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галя</a:t>
            </a:r>
          </a:p>
        </p:txBody>
      </p:sp>
      <p:sp>
        <p:nvSpPr>
          <p:cNvPr id="25" name="Правоъгълник: със заоблени ъгли 24">
            <a:extLst>
              <a:ext uri="{FF2B5EF4-FFF2-40B4-BE49-F238E27FC236}">
                <a16:creationId xmlns:a16="http://schemas.microsoft.com/office/drawing/2014/main" id="{049408AA-4D71-7A34-AA44-FEBE3EF796E6}"/>
              </a:ext>
            </a:extLst>
          </p:cNvPr>
          <p:cNvSpPr/>
          <p:nvPr/>
        </p:nvSpPr>
        <p:spPr>
          <a:xfrm>
            <a:off x="8133590" y="3257263"/>
            <a:ext cx="1727861" cy="4003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нагрубявам</a:t>
            </a:r>
          </a:p>
        </p:txBody>
      </p:sp>
      <p:sp>
        <p:nvSpPr>
          <p:cNvPr id="26" name="Правоъгълник: със заоблени ъгли 25">
            <a:extLst>
              <a:ext uri="{FF2B5EF4-FFF2-40B4-BE49-F238E27FC236}">
                <a16:creationId xmlns:a16="http://schemas.microsoft.com/office/drawing/2014/main" id="{BEFF9FFE-CA11-0C93-A525-A1F181BB9D1B}"/>
              </a:ext>
            </a:extLst>
          </p:cNvPr>
          <p:cNvSpPr/>
          <p:nvPr/>
        </p:nvSpPr>
        <p:spPr>
          <a:xfrm>
            <a:off x="6801848" y="5324622"/>
            <a:ext cx="1331742" cy="31827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обиждам</a:t>
            </a:r>
          </a:p>
        </p:txBody>
      </p:sp>
      <p:cxnSp>
        <p:nvCxnSpPr>
          <p:cNvPr id="28" name="Съединител &quot;права стрелка&quot; 27">
            <a:extLst>
              <a:ext uri="{FF2B5EF4-FFF2-40B4-BE49-F238E27FC236}">
                <a16:creationId xmlns:a16="http://schemas.microsoft.com/office/drawing/2014/main" id="{CB3BEABC-9DC6-D245-9F7B-FE2529FA70B0}"/>
              </a:ext>
            </a:extLst>
          </p:cNvPr>
          <p:cNvCxnSpPr/>
          <p:nvPr/>
        </p:nvCxnSpPr>
        <p:spPr>
          <a:xfrm>
            <a:off x="1702191" y="1944476"/>
            <a:ext cx="492369" cy="1182464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0" name="Съединител &quot;права стрелка&quot; 29">
            <a:extLst>
              <a:ext uri="{FF2B5EF4-FFF2-40B4-BE49-F238E27FC236}">
                <a16:creationId xmlns:a16="http://schemas.microsoft.com/office/drawing/2014/main" id="{C688AFB0-E6E2-CF53-F013-FEEA53428974}"/>
              </a:ext>
            </a:extLst>
          </p:cNvPr>
          <p:cNvCxnSpPr>
            <a:cxnSpLocks/>
          </p:cNvCxnSpPr>
          <p:nvPr/>
        </p:nvCxnSpPr>
        <p:spPr>
          <a:xfrm>
            <a:off x="4129921" y="2662610"/>
            <a:ext cx="637675" cy="130467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3" name="Съединител &quot;права стрелка&quot; 32">
            <a:extLst>
              <a:ext uri="{FF2B5EF4-FFF2-40B4-BE49-F238E27FC236}">
                <a16:creationId xmlns:a16="http://schemas.microsoft.com/office/drawing/2014/main" id="{0C3C3F5A-23A5-AA52-32C6-08073C38985B}"/>
              </a:ext>
            </a:extLst>
          </p:cNvPr>
          <p:cNvCxnSpPr/>
          <p:nvPr/>
        </p:nvCxnSpPr>
        <p:spPr>
          <a:xfrm flipV="1">
            <a:off x="6583680" y="2020676"/>
            <a:ext cx="2405575" cy="19831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5" name="Съединител &quot;права стрелка&quot; 34">
            <a:extLst>
              <a:ext uri="{FF2B5EF4-FFF2-40B4-BE49-F238E27FC236}">
                <a16:creationId xmlns:a16="http://schemas.microsoft.com/office/drawing/2014/main" id="{96A497B8-4917-990A-F060-3362722E16D3}"/>
              </a:ext>
            </a:extLst>
          </p:cNvPr>
          <p:cNvCxnSpPr/>
          <p:nvPr/>
        </p:nvCxnSpPr>
        <p:spPr>
          <a:xfrm flipH="1">
            <a:off x="8062079" y="4123306"/>
            <a:ext cx="748986" cy="969199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37" name="Съединител &quot;права стрелка&quot; 36">
            <a:extLst>
              <a:ext uri="{FF2B5EF4-FFF2-40B4-BE49-F238E27FC236}">
                <a16:creationId xmlns:a16="http://schemas.microsoft.com/office/drawing/2014/main" id="{9C50070B-0A60-8B89-3910-6E6A6913CA4C}"/>
              </a:ext>
            </a:extLst>
          </p:cNvPr>
          <p:cNvCxnSpPr/>
          <p:nvPr/>
        </p:nvCxnSpPr>
        <p:spPr>
          <a:xfrm>
            <a:off x="3312941" y="4948126"/>
            <a:ext cx="6120857" cy="856562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pic>
        <p:nvPicPr>
          <p:cNvPr id="38" name="Картина 37">
            <a:extLst>
              <a:ext uri="{FF2B5EF4-FFF2-40B4-BE49-F238E27FC236}">
                <a16:creationId xmlns:a16="http://schemas.microsoft.com/office/drawing/2014/main" id="{09DC2261-9F39-4B4E-377D-DC035D8695A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7343" y="4730641"/>
            <a:ext cx="1760626" cy="12459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1709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44444E-6 L 0.26588 -0.19606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294" y="-98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653FFA56-66E5-D3E5-16D1-D2F77A381508}"/>
              </a:ext>
            </a:extLst>
          </p:cNvPr>
          <p:cNvSpPr/>
          <p:nvPr/>
        </p:nvSpPr>
        <p:spPr>
          <a:xfrm>
            <a:off x="548640" y="140677"/>
            <a:ext cx="7976382" cy="75965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Свържи думите по двойки.</a:t>
            </a:r>
          </a:p>
        </p:txBody>
      </p:sp>
      <p:sp>
        <p:nvSpPr>
          <p:cNvPr id="3" name="Превъртане: хоризонтално 2">
            <a:extLst>
              <a:ext uri="{FF2B5EF4-FFF2-40B4-BE49-F238E27FC236}">
                <a16:creationId xmlns:a16="http://schemas.microsoft.com/office/drawing/2014/main" id="{BF18CC5C-D649-1746-4249-1050D36AFF7D}"/>
              </a:ext>
            </a:extLst>
          </p:cNvPr>
          <p:cNvSpPr/>
          <p:nvPr/>
        </p:nvSpPr>
        <p:spPr>
          <a:xfrm>
            <a:off x="717452" y="1519311"/>
            <a:ext cx="2883877" cy="227896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dirty="0"/>
              <a:t>Малко               чедо</a:t>
            </a:r>
          </a:p>
          <a:p>
            <a:pPr algn="ctr"/>
            <a:r>
              <a:rPr lang="bg-BG" dirty="0"/>
              <a:t> </a:t>
            </a:r>
          </a:p>
          <a:p>
            <a:r>
              <a:rPr lang="bg-BG" dirty="0"/>
              <a:t>Любимо            дете</a:t>
            </a:r>
          </a:p>
        </p:txBody>
      </p:sp>
      <p:cxnSp>
        <p:nvCxnSpPr>
          <p:cNvPr id="5" name="Съединител &quot;права стрелка&quot; 4">
            <a:extLst>
              <a:ext uri="{FF2B5EF4-FFF2-40B4-BE49-F238E27FC236}">
                <a16:creationId xmlns:a16="http://schemas.microsoft.com/office/drawing/2014/main" id="{E1AA26A1-10E8-3793-366F-B67212476332}"/>
              </a:ext>
            </a:extLst>
          </p:cNvPr>
          <p:cNvCxnSpPr/>
          <p:nvPr/>
        </p:nvCxnSpPr>
        <p:spPr>
          <a:xfrm>
            <a:off x="1716258" y="2433711"/>
            <a:ext cx="900333" cy="604911"/>
          </a:xfrm>
          <a:prstGeom prst="straightConnector1">
            <a:avLst/>
          </a:prstGeom>
          <a:ln w="9525" cap="flat" cmpd="sng" algn="ctr">
            <a:solidFill>
              <a:schemeClr val="dk1"/>
            </a:solidFill>
            <a:prstDash val="solid"/>
            <a:round/>
            <a:headEnd type="arrow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7" name="Съединител &quot;права стрелка&quot; 6">
            <a:extLst>
              <a:ext uri="{FF2B5EF4-FFF2-40B4-BE49-F238E27FC236}">
                <a16:creationId xmlns:a16="http://schemas.microsoft.com/office/drawing/2014/main" id="{193DA833-D2AE-0D5F-2CD1-E73B05314CFF}"/>
              </a:ext>
            </a:extLst>
          </p:cNvPr>
          <p:cNvCxnSpPr/>
          <p:nvPr/>
        </p:nvCxnSpPr>
        <p:spPr>
          <a:xfrm flipV="1">
            <a:off x="2025748" y="2518117"/>
            <a:ext cx="604910" cy="49236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8" name="Превъртане: хоризонтално 7">
            <a:extLst>
              <a:ext uri="{FF2B5EF4-FFF2-40B4-BE49-F238E27FC236}">
                <a16:creationId xmlns:a16="http://schemas.microsoft.com/office/drawing/2014/main" id="{63F735AC-8FA2-6CCA-760E-55186DE10916}"/>
              </a:ext>
            </a:extLst>
          </p:cNvPr>
          <p:cNvSpPr/>
          <p:nvPr/>
        </p:nvSpPr>
        <p:spPr>
          <a:xfrm>
            <a:off x="4121835" y="1477107"/>
            <a:ext cx="3629465" cy="2082019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dirty="0"/>
              <a:t>мразовита                   супа</a:t>
            </a:r>
          </a:p>
          <a:p>
            <a:endParaRPr lang="bg-BG" dirty="0"/>
          </a:p>
          <a:p>
            <a:r>
              <a:rPr lang="bg-BG" dirty="0"/>
              <a:t>студена                      зима</a:t>
            </a:r>
          </a:p>
        </p:txBody>
      </p:sp>
      <p:cxnSp>
        <p:nvCxnSpPr>
          <p:cNvPr id="10" name="Съединител &quot;права стрелка&quot; 9">
            <a:extLst>
              <a:ext uri="{FF2B5EF4-FFF2-40B4-BE49-F238E27FC236}">
                <a16:creationId xmlns:a16="http://schemas.microsoft.com/office/drawing/2014/main" id="{0E25757D-B9FA-878B-DA2D-F81591E895FB}"/>
              </a:ext>
            </a:extLst>
          </p:cNvPr>
          <p:cNvCxnSpPr/>
          <p:nvPr/>
        </p:nvCxnSpPr>
        <p:spPr>
          <a:xfrm>
            <a:off x="5533292" y="2328202"/>
            <a:ext cx="1237957" cy="5205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Съединител &quot;права стрелка&quot; 11">
            <a:extLst>
              <a:ext uri="{FF2B5EF4-FFF2-40B4-BE49-F238E27FC236}">
                <a16:creationId xmlns:a16="http://schemas.microsoft.com/office/drawing/2014/main" id="{4EDA8E0A-918E-ADFD-8853-472AA17DB9A1}"/>
              </a:ext>
            </a:extLst>
          </p:cNvPr>
          <p:cNvCxnSpPr/>
          <p:nvPr/>
        </p:nvCxnSpPr>
        <p:spPr>
          <a:xfrm flipV="1">
            <a:off x="5350412" y="2321168"/>
            <a:ext cx="1420837" cy="5205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Превъртане: хоризонтално 12">
            <a:extLst>
              <a:ext uri="{FF2B5EF4-FFF2-40B4-BE49-F238E27FC236}">
                <a16:creationId xmlns:a16="http://schemas.microsoft.com/office/drawing/2014/main" id="{2BC64071-6629-C021-9E19-6F8C55CF9194}"/>
              </a:ext>
            </a:extLst>
          </p:cNvPr>
          <p:cNvSpPr/>
          <p:nvPr/>
        </p:nvSpPr>
        <p:spPr>
          <a:xfrm>
            <a:off x="1069145" y="4276578"/>
            <a:ext cx="3629465" cy="2039816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dirty="0"/>
              <a:t>лятна                     топлина</a:t>
            </a:r>
          </a:p>
          <a:p>
            <a:r>
              <a:rPr lang="bg-BG" dirty="0"/>
              <a:t>                      </a:t>
            </a:r>
          </a:p>
          <a:p>
            <a:r>
              <a:rPr lang="bg-BG" dirty="0"/>
              <a:t>майчина                 жега</a:t>
            </a:r>
          </a:p>
          <a:p>
            <a:pPr algn="ctr"/>
            <a:endParaRPr lang="bg-BG" dirty="0"/>
          </a:p>
        </p:txBody>
      </p:sp>
      <p:cxnSp>
        <p:nvCxnSpPr>
          <p:cNvPr id="15" name="Съединител &quot;права стрелка&quot; 14">
            <a:extLst>
              <a:ext uri="{FF2B5EF4-FFF2-40B4-BE49-F238E27FC236}">
                <a16:creationId xmlns:a16="http://schemas.microsoft.com/office/drawing/2014/main" id="{712E3041-B885-C9A0-10BD-6062B2D2393F}"/>
              </a:ext>
            </a:extLst>
          </p:cNvPr>
          <p:cNvCxnSpPr/>
          <p:nvPr/>
        </p:nvCxnSpPr>
        <p:spPr>
          <a:xfrm>
            <a:off x="2025748" y="4881489"/>
            <a:ext cx="1575581" cy="67525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7" name="Съединител &quot;права стрелка&quot; 16">
            <a:extLst>
              <a:ext uri="{FF2B5EF4-FFF2-40B4-BE49-F238E27FC236}">
                <a16:creationId xmlns:a16="http://schemas.microsoft.com/office/drawing/2014/main" id="{75AA0DC4-634A-F5CA-B75A-01B5D5705DA1}"/>
              </a:ext>
            </a:extLst>
          </p:cNvPr>
          <p:cNvCxnSpPr/>
          <p:nvPr/>
        </p:nvCxnSpPr>
        <p:spPr>
          <a:xfrm flipV="1">
            <a:off x="2447778" y="4979963"/>
            <a:ext cx="858130" cy="520505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Превъртане: хоризонтално 17">
            <a:extLst>
              <a:ext uri="{FF2B5EF4-FFF2-40B4-BE49-F238E27FC236}">
                <a16:creationId xmlns:a16="http://schemas.microsoft.com/office/drawing/2014/main" id="{6833CA3A-5FF9-E21D-6C80-88968E0973E6}"/>
              </a:ext>
            </a:extLst>
          </p:cNvPr>
          <p:cNvSpPr/>
          <p:nvPr/>
        </p:nvSpPr>
        <p:spPr>
          <a:xfrm>
            <a:off x="5533292" y="4276578"/>
            <a:ext cx="2991730" cy="1885071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bg-BG" dirty="0"/>
              <a:t>плаче             куче</a:t>
            </a:r>
          </a:p>
          <a:p>
            <a:pPr algn="ctr"/>
            <a:endParaRPr lang="bg-BG" dirty="0"/>
          </a:p>
          <a:p>
            <a:r>
              <a:rPr lang="bg-BG" dirty="0"/>
              <a:t>скимти          дете</a:t>
            </a:r>
          </a:p>
        </p:txBody>
      </p:sp>
      <p:cxnSp>
        <p:nvCxnSpPr>
          <p:cNvPr id="20" name="Съединител &quot;права стрелка&quot; 19">
            <a:extLst>
              <a:ext uri="{FF2B5EF4-FFF2-40B4-BE49-F238E27FC236}">
                <a16:creationId xmlns:a16="http://schemas.microsoft.com/office/drawing/2014/main" id="{1E0FDEB8-FD9A-31AB-DB38-36E1E2CBF886}"/>
              </a:ext>
            </a:extLst>
          </p:cNvPr>
          <p:cNvCxnSpPr/>
          <p:nvPr/>
        </p:nvCxnSpPr>
        <p:spPr>
          <a:xfrm flipV="1">
            <a:off x="6611815" y="5036233"/>
            <a:ext cx="661182" cy="5205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2" name="Съединител &quot;права стрелка&quot; 21">
            <a:extLst>
              <a:ext uri="{FF2B5EF4-FFF2-40B4-BE49-F238E27FC236}">
                <a16:creationId xmlns:a16="http://schemas.microsoft.com/office/drawing/2014/main" id="{CAE3BA4C-DAAF-3E54-BF87-F454F9983090}"/>
              </a:ext>
            </a:extLst>
          </p:cNvPr>
          <p:cNvCxnSpPr/>
          <p:nvPr/>
        </p:nvCxnSpPr>
        <p:spPr>
          <a:xfrm>
            <a:off x="6611815" y="5036233"/>
            <a:ext cx="661182" cy="52050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519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4A4DA8E5-BA0B-8319-1E3B-CE2BBC1CF519}"/>
              </a:ext>
            </a:extLst>
          </p:cNvPr>
          <p:cNvSpPr/>
          <p:nvPr/>
        </p:nvSpPr>
        <p:spPr>
          <a:xfrm>
            <a:off x="112542" y="239151"/>
            <a:ext cx="8848578" cy="64711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600" dirty="0"/>
              <a:t>Свържи</a:t>
            </a:r>
            <a:r>
              <a:rPr lang="bg-BG" sz="3200" dirty="0"/>
              <a:t> по двойки глаголите .</a:t>
            </a:r>
          </a:p>
        </p:txBody>
      </p:sp>
      <p:sp>
        <p:nvSpPr>
          <p:cNvPr id="3" name="Правоъгълник: със заоблени ъгли 2">
            <a:extLst>
              <a:ext uri="{FF2B5EF4-FFF2-40B4-BE49-F238E27FC236}">
                <a16:creationId xmlns:a16="http://schemas.microsoft.com/office/drawing/2014/main" id="{06019A87-EF0C-0FCC-5CC8-5E2A9FC58E20}"/>
              </a:ext>
            </a:extLst>
          </p:cNvPr>
          <p:cNvSpPr/>
          <p:nvPr/>
        </p:nvSpPr>
        <p:spPr>
          <a:xfrm>
            <a:off x="506437" y="1505243"/>
            <a:ext cx="2686929" cy="829994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вали</a:t>
            </a:r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5FC79EC9-FAB9-EC42-9CFC-911C5CD2B260}"/>
              </a:ext>
            </a:extLst>
          </p:cNvPr>
          <p:cNvSpPr/>
          <p:nvPr/>
        </p:nvSpPr>
        <p:spPr>
          <a:xfrm>
            <a:off x="1659988" y="4522763"/>
            <a:ext cx="2447778" cy="829994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роси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D2001753-1631-E69E-4074-5E671359EF7E}"/>
              </a:ext>
            </a:extLst>
          </p:cNvPr>
          <p:cNvSpPr/>
          <p:nvPr/>
        </p:nvSpPr>
        <p:spPr>
          <a:xfrm>
            <a:off x="4164037" y="1505243"/>
            <a:ext cx="2208628" cy="647114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ходи</a:t>
            </a:r>
          </a:p>
        </p:txBody>
      </p:sp>
      <p:sp>
        <p:nvSpPr>
          <p:cNvPr id="6" name="Правоъгълник: със заоблени ъгли 5">
            <a:extLst>
              <a:ext uri="{FF2B5EF4-FFF2-40B4-BE49-F238E27FC236}">
                <a16:creationId xmlns:a16="http://schemas.microsoft.com/office/drawing/2014/main" id="{3214668C-81EA-E31C-D3B6-4C9AF3CEAAD1}"/>
              </a:ext>
            </a:extLst>
          </p:cNvPr>
          <p:cNvSpPr/>
          <p:nvPr/>
        </p:nvSpPr>
        <p:spPr>
          <a:xfrm>
            <a:off x="5458265" y="3798277"/>
            <a:ext cx="2574387" cy="520505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върви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31C48357-A810-D7C3-95FC-91ACE21771FA}"/>
              </a:ext>
            </a:extLst>
          </p:cNvPr>
          <p:cNvSpPr/>
          <p:nvPr/>
        </p:nvSpPr>
        <p:spPr>
          <a:xfrm>
            <a:off x="6724357" y="2152357"/>
            <a:ext cx="2208628" cy="829994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бяга</a:t>
            </a:r>
          </a:p>
        </p:txBody>
      </p:sp>
      <p:sp>
        <p:nvSpPr>
          <p:cNvPr id="8" name="Правоъгълник: със заоблени ъгли 7">
            <a:extLst>
              <a:ext uri="{FF2B5EF4-FFF2-40B4-BE49-F238E27FC236}">
                <a16:creationId xmlns:a16="http://schemas.microsoft.com/office/drawing/2014/main" id="{9CA823CF-7992-3B34-52B6-15A01A45C8D2}"/>
              </a:ext>
            </a:extLst>
          </p:cNvPr>
          <p:cNvSpPr/>
          <p:nvPr/>
        </p:nvSpPr>
        <p:spPr>
          <a:xfrm>
            <a:off x="8778240" y="4318782"/>
            <a:ext cx="1753772" cy="829994"/>
          </a:xfrm>
          <a:prstGeom prst="round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тича</a:t>
            </a:r>
          </a:p>
        </p:txBody>
      </p:sp>
      <p:cxnSp>
        <p:nvCxnSpPr>
          <p:cNvPr id="10" name="Съединител &quot;права стрелка&quot; 9">
            <a:extLst>
              <a:ext uri="{FF2B5EF4-FFF2-40B4-BE49-F238E27FC236}">
                <a16:creationId xmlns:a16="http://schemas.microsoft.com/office/drawing/2014/main" id="{8960F672-34EF-A7BE-E8A5-012938D4F2A8}"/>
              </a:ext>
            </a:extLst>
          </p:cNvPr>
          <p:cNvCxnSpPr>
            <a:endCxn id="4" idx="0"/>
          </p:cNvCxnSpPr>
          <p:nvPr/>
        </p:nvCxnSpPr>
        <p:spPr>
          <a:xfrm>
            <a:off x="1448972" y="2335237"/>
            <a:ext cx="1434905" cy="2187526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Съединител &quot;права стрелка&quot; 11">
            <a:extLst>
              <a:ext uri="{FF2B5EF4-FFF2-40B4-BE49-F238E27FC236}">
                <a16:creationId xmlns:a16="http://schemas.microsoft.com/office/drawing/2014/main" id="{4CE9AA01-7259-27BF-609E-7BD4A4E2B902}"/>
              </a:ext>
            </a:extLst>
          </p:cNvPr>
          <p:cNvCxnSpPr>
            <a:endCxn id="6" idx="0"/>
          </p:cNvCxnSpPr>
          <p:nvPr/>
        </p:nvCxnSpPr>
        <p:spPr>
          <a:xfrm>
            <a:off x="5162843" y="2152357"/>
            <a:ext cx="1519311" cy="1540412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Съединител &quot;права стрелка&quot; 13">
            <a:extLst>
              <a:ext uri="{FF2B5EF4-FFF2-40B4-BE49-F238E27FC236}">
                <a16:creationId xmlns:a16="http://schemas.microsoft.com/office/drawing/2014/main" id="{19AB5D4B-B8BB-9DCA-2EAD-531EC5F7B937}"/>
              </a:ext>
            </a:extLst>
          </p:cNvPr>
          <p:cNvCxnSpPr/>
          <p:nvPr/>
        </p:nvCxnSpPr>
        <p:spPr>
          <a:xfrm>
            <a:off x="8032652" y="3172264"/>
            <a:ext cx="1406770" cy="1167619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Правоъгълник 14">
            <a:extLst>
              <a:ext uri="{FF2B5EF4-FFF2-40B4-BE49-F238E27FC236}">
                <a16:creationId xmlns:a16="http://schemas.microsoft.com/office/drawing/2014/main" id="{CD659BE3-36D2-4D41-B51B-6BBE09BB55FA}"/>
              </a:ext>
            </a:extLst>
          </p:cNvPr>
          <p:cNvSpPr/>
          <p:nvPr/>
        </p:nvSpPr>
        <p:spPr>
          <a:xfrm>
            <a:off x="1603718" y="5971735"/>
            <a:ext cx="8281182" cy="52753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С една от двойките състави съобщително и въпросително изречение.</a:t>
            </a:r>
          </a:p>
        </p:txBody>
      </p:sp>
    </p:spTree>
    <p:extLst>
      <p:ext uri="{BB962C8B-B14F-4D97-AF65-F5344CB8AC3E}">
        <p14:creationId xmlns:p14="http://schemas.microsoft.com/office/powerpoint/2010/main" val="147104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D189726A-55C2-9D5D-1D23-9B7DA6A1D631}"/>
              </a:ext>
            </a:extLst>
          </p:cNvPr>
          <p:cNvSpPr/>
          <p:nvPr/>
        </p:nvSpPr>
        <p:spPr>
          <a:xfrm>
            <a:off x="379828" y="253218"/>
            <a:ext cx="7807569" cy="50643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Открий съществителните имена. </a:t>
            </a:r>
          </a:p>
        </p:txBody>
      </p:sp>
      <p:sp>
        <p:nvSpPr>
          <p:cNvPr id="3" name="Правоъгълник: със заоблени ъгли 2">
            <a:extLst>
              <a:ext uri="{FF2B5EF4-FFF2-40B4-BE49-F238E27FC236}">
                <a16:creationId xmlns:a16="http://schemas.microsoft.com/office/drawing/2014/main" id="{90BDD14B-B5A9-8D22-E3A6-E85E263CFDC7}"/>
              </a:ext>
            </a:extLst>
          </p:cNvPr>
          <p:cNvSpPr/>
          <p:nvPr/>
        </p:nvSpPr>
        <p:spPr>
          <a:xfrm>
            <a:off x="942535" y="2250831"/>
            <a:ext cx="1955410" cy="506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Иван</a:t>
            </a:r>
          </a:p>
        </p:txBody>
      </p:sp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275FFF2D-896E-6719-F63F-54097D680FC9}"/>
              </a:ext>
            </a:extLst>
          </p:cNvPr>
          <p:cNvSpPr/>
          <p:nvPr/>
        </p:nvSpPr>
        <p:spPr>
          <a:xfrm>
            <a:off x="4515729" y="2391508"/>
            <a:ext cx="1955410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красив</a:t>
            </a:r>
          </a:p>
        </p:txBody>
      </p:sp>
      <p:sp>
        <p:nvSpPr>
          <p:cNvPr id="5" name="Правоъгълник: със заоблени ъгли 4">
            <a:extLst>
              <a:ext uri="{FF2B5EF4-FFF2-40B4-BE49-F238E27FC236}">
                <a16:creationId xmlns:a16="http://schemas.microsoft.com/office/drawing/2014/main" id="{2576D197-58F1-0A65-A65B-C8B43EDE2E2C}"/>
              </a:ext>
            </a:extLst>
          </p:cNvPr>
          <p:cNvSpPr/>
          <p:nvPr/>
        </p:nvSpPr>
        <p:spPr>
          <a:xfrm>
            <a:off x="7469945" y="2110154"/>
            <a:ext cx="1547446" cy="647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има</a:t>
            </a:r>
          </a:p>
        </p:txBody>
      </p:sp>
      <p:sp>
        <p:nvSpPr>
          <p:cNvPr id="6" name="Правоъгълник: със заоблени ъгли 5">
            <a:extLst>
              <a:ext uri="{FF2B5EF4-FFF2-40B4-BE49-F238E27FC236}">
                <a16:creationId xmlns:a16="http://schemas.microsoft.com/office/drawing/2014/main" id="{3D0122F6-FBDF-983D-924E-CE8824FEFF45}"/>
              </a:ext>
            </a:extLst>
          </p:cNvPr>
          <p:cNvSpPr/>
          <p:nvPr/>
        </p:nvSpPr>
        <p:spPr>
          <a:xfrm>
            <a:off x="1800665" y="5036233"/>
            <a:ext cx="3052689" cy="5064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000" dirty="0"/>
              <a:t>Георги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C6349922-1F80-FC7F-5A32-1EDCABBF7328}"/>
              </a:ext>
            </a:extLst>
          </p:cNvPr>
          <p:cNvSpPr/>
          <p:nvPr/>
        </p:nvSpPr>
        <p:spPr>
          <a:xfrm>
            <a:off x="5880295" y="4972930"/>
            <a:ext cx="3362179" cy="5064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600" dirty="0"/>
              <a:t>маса</a:t>
            </a:r>
            <a:endParaRPr lang="bg-BG" dirty="0"/>
          </a:p>
        </p:txBody>
      </p:sp>
      <p:sp>
        <p:nvSpPr>
          <p:cNvPr id="8" name="Правоъгълник: със заоблени ъгли 7">
            <a:extLst>
              <a:ext uri="{FF2B5EF4-FFF2-40B4-BE49-F238E27FC236}">
                <a16:creationId xmlns:a16="http://schemas.microsoft.com/office/drawing/2014/main" id="{640CE76A-9DA3-B2A8-71BF-8D9FF23C57C5}"/>
              </a:ext>
            </a:extLst>
          </p:cNvPr>
          <p:cNvSpPr/>
          <p:nvPr/>
        </p:nvSpPr>
        <p:spPr>
          <a:xfrm>
            <a:off x="618978" y="2940148"/>
            <a:ext cx="1406770" cy="773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цвете</a:t>
            </a:r>
          </a:p>
        </p:txBody>
      </p:sp>
      <p:sp>
        <p:nvSpPr>
          <p:cNvPr id="9" name="Правоъгълник: със заоблени ъгли 8">
            <a:extLst>
              <a:ext uri="{FF2B5EF4-FFF2-40B4-BE49-F238E27FC236}">
                <a16:creationId xmlns:a16="http://schemas.microsoft.com/office/drawing/2014/main" id="{DDDB4613-B2B2-7D64-5538-252AB50B0E69}"/>
              </a:ext>
            </a:extLst>
          </p:cNvPr>
          <p:cNvSpPr/>
          <p:nvPr/>
        </p:nvSpPr>
        <p:spPr>
          <a:xfrm>
            <a:off x="3516923" y="4100733"/>
            <a:ext cx="3052689" cy="527537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дъжд</a:t>
            </a:r>
          </a:p>
        </p:txBody>
      </p:sp>
      <p:sp>
        <p:nvSpPr>
          <p:cNvPr id="10" name="Правоъгълник 9">
            <a:extLst>
              <a:ext uri="{FF2B5EF4-FFF2-40B4-BE49-F238E27FC236}">
                <a16:creationId xmlns:a16="http://schemas.microsoft.com/office/drawing/2014/main" id="{2209477E-830F-E269-42F8-A26475FE2DA0}"/>
              </a:ext>
            </a:extLst>
          </p:cNvPr>
          <p:cNvSpPr/>
          <p:nvPr/>
        </p:nvSpPr>
        <p:spPr>
          <a:xfrm>
            <a:off x="4614202" y="1554480"/>
            <a:ext cx="2194561" cy="4290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мече</a:t>
            </a:r>
          </a:p>
        </p:txBody>
      </p:sp>
      <p:sp>
        <p:nvSpPr>
          <p:cNvPr id="11" name="Правоъгълник: със заоблени ъгли 10">
            <a:extLst>
              <a:ext uri="{FF2B5EF4-FFF2-40B4-BE49-F238E27FC236}">
                <a16:creationId xmlns:a16="http://schemas.microsoft.com/office/drawing/2014/main" id="{952453CF-2823-BFA3-6BBE-B42AF43BB6F8}"/>
              </a:ext>
            </a:extLst>
          </p:cNvPr>
          <p:cNvSpPr/>
          <p:nvPr/>
        </p:nvSpPr>
        <p:spPr>
          <a:xfrm>
            <a:off x="1505243" y="1244989"/>
            <a:ext cx="1744394" cy="40093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3200" dirty="0"/>
              <a:t>роза</a:t>
            </a:r>
          </a:p>
        </p:txBody>
      </p:sp>
      <p:sp>
        <p:nvSpPr>
          <p:cNvPr id="12" name="Правоъгълник: със заоблени ъгли 11">
            <a:extLst>
              <a:ext uri="{FF2B5EF4-FFF2-40B4-BE49-F238E27FC236}">
                <a16:creationId xmlns:a16="http://schemas.microsoft.com/office/drawing/2014/main" id="{037CD55A-0EF2-A19D-3351-535783070B9F}"/>
              </a:ext>
            </a:extLst>
          </p:cNvPr>
          <p:cNvSpPr/>
          <p:nvPr/>
        </p:nvSpPr>
        <p:spPr>
          <a:xfrm>
            <a:off x="7680960" y="3713871"/>
            <a:ext cx="3052689" cy="64711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sz="2800" dirty="0"/>
              <a:t>баща</a:t>
            </a:r>
          </a:p>
        </p:txBody>
      </p:sp>
    </p:spTree>
    <p:extLst>
      <p:ext uri="{BB962C8B-B14F-4D97-AF65-F5344CB8AC3E}">
        <p14:creationId xmlns:p14="http://schemas.microsoft.com/office/powerpoint/2010/main" val="1476636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5F80398C-1ED7-73D0-ADE5-462E439F9578}"/>
              </a:ext>
            </a:extLst>
          </p:cNvPr>
          <p:cNvSpPr/>
          <p:nvPr/>
        </p:nvSpPr>
        <p:spPr>
          <a:xfrm>
            <a:off x="562708" y="211015"/>
            <a:ext cx="9819249" cy="1139483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3200" dirty="0"/>
              <a:t>Срещу всяко съществително име запиши подходящо прилагателно име.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6802AE9C-F66E-4A46-D71C-7A0DA1D8B24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0678438"/>
              </p:ext>
            </p:extLst>
          </p:nvPr>
        </p:nvGraphicFramePr>
        <p:xfrm>
          <a:off x="1075397" y="1951695"/>
          <a:ext cx="8128000" cy="36694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97723162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202632513"/>
                    </a:ext>
                  </a:extLst>
                </a:gridCol>
              </a:tblGrid>
              <a:tr h="733891">
                <a:tc>
                  <a:txBody>
                    <a:bodyPr/>
                    <a:lstStyle/>
                    <a:p>
                      <a:r>
                        <a:rPr lang="bg-BG" dirty="0"/>
                        <a:t>маса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2999778"/>
                  </a:ext>
                </a:extLst>
              </a:tr>
              <a:tr h="733891">
                <a:tc>
                  <a:txBody>
                    <a:bodyPr/>
                    <a:lstStyle/>
                    <a:p>
                      <a:r>
                        <a:rPr lang="bg-BG" dirty="0"/>
                        <a:t>цвете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43295713"/>
                  </a:ext>
                </a:extLst>
              </a:tr>
              <a:tr h="733891">
                <a:tc>
                  <a:txBody>
                    <a:bodyPr/>
                    <a:lstStyle/>
                    <a:p>
                      <a:r>
                        <a:rPr lang="bg-BG" dirty="0"/>
                        <a:t>дете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772009"/>
                  </a:ext>
                </a:extLst>
              </a:tr>
              <a:tr h="733891">
                <a:tc>
                  <a:txBody>
                    <a:bodyPr/>
                    <a:lstStyle/>
                    <a:p>
                      <a:r>
                        <a:rPr lang="bg-BG" dirty="0"/>
                        <a:t>куче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48866846"/>
                  </a:ext>
                </a:extLst>
              </a:tr>
              <a:tr h="733891">
                <a:tc>
                  <a:txBody>
                    <a:bodyPr/>
                    <a:lstStyle/>
                    <a:p>
                      <a:r>
                        <a:rPr lang="bg-BG" dirty="0"/>
                        <a:t>ден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bg-BG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7755453"/>
                  </a:ext>
                </a:extLst>
              </a:tr>
            </a:tbl>
          </a:graphicData>
        </a:graphic>
      </p:graphicFrame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9157528F-DBEE-4CA9-8CF5-FE113B0F517F}"/>
              </a:ext>
            </a:extLst>
          </p:cNvPr>
          <p:cNvSpPr/>
          <p:nvPr/>
        </p:nvSpPr>
        <p:spPr>
          <a:xfrm>
            <a:off x="6096000" y="2152357"/>
            <a:ext cx="1950720" cy="47830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дървена</a:t>
            </a:r>
          </a:p>
        </p:txBody>
      </p:sp>
      <p:sp>
        <p:nvSpPr>
          <p:cNvPr id="5" name="Правоъгълник: със заоблени ъгли 4">
            <a:extLst>
              <a:ext uri="{FF2B5EF4-FFF2-40B4-BE49-F238E27FC236}">
                <a16:creationId xmlns:a16="http://schemas.microsoft.com/office/drawing/2014/main" id="{31822EA3-B4EA-1C01-AEA5-389F5658634C}"/>
              </a:ext>
            </a:extLst>
          </p:cNvPr>
          <p:cNvSpPr/>
          <p:nvPr/>
        </p:nvSpPr>
        <p:spPr>
          <a:xfrm>
            <a:off x="6096000" y="2729132"/>
            <a:ext cx="1373945" cy="50272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горско</a:t>
            </a:r>
          </a:p>
        </p:txBody>
      </p:sp>
      <p:sp>
        <p:nvSpPr>
          <p:cNvPr id="6" name="Правоъгълник: със заоблени ъгли 5">
            <a:extLst>
              <a:ext uri="{FF2B5EF4-FFF2-40B4-BE49-F238E27FC236}">
                <a16:creationId xmlns:a16="http://schemas.microsoft.com/office/drawing/2014/main" id="{0C415C67-FBC1-8D55-3C34-D79FC1FE2AE4}"/>
              </a:ext>
            </a:extLst>
          </p:cNvPr>
          <p:cNvSpPr/>
          <p:nvPr/>
        </p:nvSpPr>
        <p:spPr>
          <a:xfrm>
            <a:off x="6096000" y="3699803"/>
            <a:ext cx="1697502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палаво</a:t>
            </a:r>
          </a:p>
        </p:txBody>
      </p:sp>
      <p:sp>
        <p:nvSpPr>
          <p:cNvPr id="7" name="Правоъгълник: със заоблени ъгли 6">
            <a:extLst>
              <a:ext uri="{FF2B5EF4-FFF2-40B4-BE49-F238E27FC236}">
                <a16:creationId xmlns:a16="http://schemas.microsoft.com/office/drawing/2014/main" id="{0938EC99-5BEE-DE34-C862-419AFA6CD661}"/>
              </a:ext>
            </a:extLst>
          </p:cNvPr>
          <p:cNvSpPr/>
          <p:nvPr/>
        </p:nvSpPr>
        <p:spPr>
          <a:xfrm>
            <a:off x="6096000" y="4483880"/>
            <a:ext cx="2077329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игриво</a:t>
            </a:r>
          </a:p>
        </p:txBody>
      </p:sp>
      <p:sp>
        <p:nvSpPr>
          <p:cNvPr id="8" name="Правоъгълник: със заоблени ъгли 7">
            <a:extLst>
              <a:ext uri="{FF2B5EF4-FFF2-40B4-BE49-F238E27FC236}">
                <a16:creationId xmlns:a16="http://schemas.microsoft.com/office/drawing/2014/main" id="{673A9778-1B29-7819-C750-E87624D0D2F2}"/>
              </a:ext>
            </a:extLst>
          </p:cNvPr>
          <p:cNvSpPr/>
          <p:nvPr/>
        </p:nvSpPr>
        <p:spPr>
          <a:xfrm>
            <a:off x="6246055" y="5078437"/>
            <a:ext cx="1223890" cy="36576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слънчев</a:t>
            </a:r>
          </a:p>
        </p:txBody>
      </p:sp>
    </p:spTree>
    <p:extLst>
      <p:ext uri="{BB962C8B-B14F-4D97-AF65-F5344CB8AC3E}">
        <p14:creationId xmlns:p14="http://schemas.microsoft.com/office/powerpoint/2010/main" val="273467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: със заоблени ъгли 1">
            <a:extLst>
              <a:ext uri="{FF2B5EF4-FFF2-40B4-BE49-F238E27FC236}">
                <a16:creationId xmlns:a16="http://schemas.microsoft.com/office/drawing/2014/main" id="{FA92E394-F67F-9E15-140C-80DA5BD4CCAD}"/>
              </a:ext>
            </a:extLst>
          </p:cNvPr>
          <p:cNvSpPr/>
          <p:nvPr/>
        </p:nvSpPr>
        <p:spPr>
          <a:xfrm>
            <a:off x="604911" y="365760"/>
            <a:ext cx="8018584" cy="731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Запиши думата отговаряща на описанието </a:t>
            </a:r>
          </a:p>
        </p:txBody>
      </p:sp>
      <p:sp>
        <p:nvSpPr>
          <p:cNvPr id="3" name="Правоъгълник: със заоблени ъгли 2">
            <a:extLst>
              <a:ext uri="{FF2B5EF4-FFF2-40B4-BE49-F238E27FC236}">
                <a16:creationId xmlns:a16="http://schemas.microsoft.com/office/drawing/2014/main" id="{D315FD07-202D-838E-51D8-0C665E2DCFC3}"/>
              </a:ext>
            </a:extLst>
          </p:cNvPr>
          <p:cNvSpPr/>
          <p:nvPr/>
        </p:nvSpPr>
        <p:spPr>
          <a:xfrm>
            <a:off x="773723" y="1390063"/>
            <a:ext cx="5936566" cy="872197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/>
              <a:t>Направен от дърво - </a:t>
            </a:r>
          </a:p>
        </p:txBody>
      </p:sp>
      <p:sp>
        <p:nvSpPr>
          <p:cNvPr id="4" name="Правоъгълник: със заоблени ъгли 3">
            <a:extLst>
              <a:ext uri="{FF2B5EF4-FFF2-40B4-BE49-F238E27FC236}">
                <a16:creationId xmlns:a16="http://schemas.microsoft.com/office/drawing/2014/main" id="{7DF0B219-0D40-0872-A100-FE0A69141248}"/>
              </a:ext>
            </a:extLst>
          </p:cNvPr>
          <p:cNvSpPr/>
          <p:nvPr/>
        </p:nvSpPr>
        <p:spPr>
          <a:xfrm>
            <a:off x="3207434" y="1685484"/>
            <a:ext cx="1589649" cy="281353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дървен</a:t>
            </a:r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7D6D66DD-6058-06F3-F5B1-1ABC66EB15E1}"/>
              </a:ext>
            </a:extLst>
          </p:cNvPr>
          <p:cNvSpPr/>
          <p:nvPr/>
        </p:nvSpPr>
        <p:spPr>
          <a:xfrm>
            <a:off x="949569" y="2574386"/>
            <a:ext cx="6105378" cy="69283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/>
              <a:t>Човек </a:t>
            </a:r>
            <a:r>
              <a:rPr lang="bg-BG" dirty="0" err="1"/>
              <a:t>гасещ</a:t>
            </a:r>
            <a:r>
              <a:rPr lang="bg-BG" dirty="0"/>
              <a:t> пожари </a:t>
            </a:r>
          </a:p>
        </p:txBody>
      </p:sp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8417A9C6-A589-9E2A-57EB-D7F83C04F420}"/>
              </a:ext>
            </a:extLst>
          </p:cNvPr>
          <p:cNvSpPr/>
          <p:nvPr/>
        </p:nvSpPr>
        <p:spPr>
          <a:xfrm>
            <a:off x="3615397" y="2841674"/>
            <a:ext cx="1477108" cy="2532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пожарникар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6E209092-E0BA-D92B-5D6F-73304B15B44A}"/>
              </a:ext>
            </a:extLst>
          </p:cNvPr>
          <p:cNvSpPr/>
          <p:nvPr/>
        </p:nvSpPr>
        <p:spPr>
          <a:xfrm>
            <a:off x="949569" y="3429000"/>
            <a:ext cx="5901397" cy="94605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g-BG" dirty="0"/>
              <a:t>Човек лекуващ зъбите </a:t>
            </a:r>
          </a:p>
        </p:txBody>
      </p:sp>
      <p:sp>
        <p:nvSpPr>
          <p:cNvPr id="8" name="Правоъгълник: със заоблени ъгли 7">
            <a:extLst>
              <a:ext uri="{FF2B5EF4-FFF2-40B4-BE49-F238E27FC236}">
                <a16:creationId xmlns:a16="http://schemas.microsoft.com/office/drawing/2014/main" id="{DED5923F-1A85-F2C5-F82A-9F3D18ADB3A7}"/>
              </a:ext>
            </a:extLst>
          </p:cNvPr>
          <p:cNvSpPr/>
          <p:nvPr/>
        </p:nvSpPr>
        <p:spPr>
          <a:xfrm>
            <a:off x="3615397" y="3724860"/>
            <a:ext cx="1434904" cy="3543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g-BG" dirty="0"/>
              <a:t>зъболекар</a:t>
            </a:r>
          </a:p>
        </p:txBody>
      </p:sp>
    </p:spTree>
    <p:extLst>
      <p:ext uri="{BB962C8B-B14F-4D97-AF65-F5344CB8AC3E}">
        <p14:creationId xmlns:p14="http://schemas.microsoft.com/office/powerpoint/2010/main" val="31852576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авоъгълник 1">
            <a:extLst>
              <a:ext uri="{FF2B5EF4-FFF2-40B4-BE49-F238E27FC236}">
                <a16:creationId xmlns:a16="http://schemas.microsoft.com/office/drawing/2014/main" id="{91447A66-C97E-3D19-C858-F530D2FC03F0}"/>
              </a:ext>
            </a:extLst>
          </p:cNvPr>
          <p:cNvSpPr/>
          <p:nvPr/>
        </p:nvSpPr>
        <p:spPr>
          <a:xfrm>
            <a:off x="225083" y="182880"/>
            <a:ext cx="8567225" cy="123795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800" dirty="0"/>
              <a:t>Раздели думите в изреченията и ги запиши правилно.</a:t>
            </a:r>
          </a:p>
        </p:txBody>
      </p:sp>
      <p:sp>
        <p:nvSpPr>
          <p:cNvPr id="3" name="Правоъгълник 2">
            <a:extLst>
              <a:ext uri="{FF2B5EF4-FFF2-40B4-BE49-F238E27FC236}">
                <a16:creationId xmlns:a16="http://schemas.microsoft.com/office/drawing/2014/main" id="{C07F71BF-4E14-845A-F63B-9CBD968C4027}"/>
              </a:ext>
            </a:extLst>
          </p:cNvPr>
          <p:cNvSpPr/>
          <p:nvPr/>
        </p:nvSpPr>
        <p:spPr>
          <a:xfrm>
            <a:off x="872197" y="1533378"/>
            <a:ext cx="7920111" cy="787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800" dirty="0" err="1"/>
              <a:t>Кокошкатаизлюпималкижълтипиленца</a:t>
            </a:r>
            <a:endParaRPr lang="bg-BG" dirty="0"/>
          </a:p>
          <a:p>
            <a:pPr algn="ctr"/>
            <a:endParaRPr lang="bg-BG" dirty="0"/>
          </a:p>
        </p:txBody>
      </p:sp>
      <p:sp>
        <p:nvSpPr>
          <p:cNvPr id="4" name="Правоъгълник 3">
            <a:extLst>
              <a:ext uri="{FF2B5EF4-FFF2-40B4-BE49-F238E27FC236}">
                <a16:creationId xmlns:a16="http://schemas.microsoft.com/office/drawing/2014/main" id="{288D06EE-A30C-68D7-1B17-E8E55EF633E1}"/>
              </a:ext>
            </a:extLst>
          </p:cNvPr>
          <p:cNvSpPr/>
          <p:nvPr/>
        </p:nvSpPr>
        <p:spPr>
          <a:xfrm>
            <a:off x="1125415" y="3179298"/>
            <a:ext cx="7441810" cy="10410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sz="2800" dirty="0" err="1"/>
              <a:t>настъпитихалятнанощ</a:t>
            </a:r>
            <a:endParaRPr lang="bg-BG" sz="2800" dirty="0"/>
          </a:p>
        </p:txBody>
      </p:sp>
      <p:sp>
        <p:nvSpPr>
          <p:cNvPr id="5" name="Правоъгълник 4">
            <a:extLst>
              <a:ext uri="{FF2B5EF4-FFF2-40B4-BE49-F238E27FC236}">
                <a16:creationId xmlns:a16="http://schemas.microsoft.com/office/drawing/2014/main" id="{CB0EDCB2-7CD9-36DB-CB5F-C79AA8097859}"/>
              </a:ext>
            </a:extLst>
          </p:cNvPr>
          <p:cNvSpPr/>
          <p:nvPr/>
        </p:nvSpPr>
        <p:spPr>
          <a:xfrm>
            <a:off x="1997612" y="5152292"/>
            <a:ext cx="5584874" cy="85109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 err="1"/>
              <a:t>Пчелатасъбирасладъкнектар</a:t>
            </a:r>
            <a:endParaRPr lang="bg-BG" dirty="0"/>
          </a:p>
        </p:txBody>
      </p:sp>
      <p:sp>
        <p:nvSpPr>
          <p:cNvPr id="6" name="Правоъгълник 5">
            <a:extLst>
              <a:ext uri="{FF2B5EF4-FFF2-40B4-BE49-F238E27FC236}">
                <a16:creationId xmlns:a16="http://schemas.microsoft.com/office/drawing/2014/main" id="{D98DD898-2673-17BB-E094-D0F507114FCC}"/>
              </a:ext>
            </a:extLst>
          </p:cNvPr>
          <p:cNvSpPr/>
          <p:nvPr/>
        </p:nvSpPr>
        <p:spPr>
          <a:xfrm>
            <a:off x="1364566" y="2321169"/>
            <a:ext cx="7202659" cy="60491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Кокошката излюпи малки жълти пиленца.</a:t>
            </a:r>
          </a:p>
        </p:txBody>
      </p:sp>
      <p:sp>
        <p:nvSpPr>
          <p:cNvPr id="7" name="Правоъгълник 6">
            <a:extLst>
              <a:ext uri="{FF2B5EF4-FFF2-40B4-BE49-F238E27FC236}">
                <a16:creationId xmlns:a16="http://schemas.microsoft.com/office/drawing/2014/main" id="{B53966F0-2250-1CEE-2B9D-F097B3AA8F8C}"/>
              </a:ext>
            </a:extLst>
          </p:cNvPr>
          <p:cNvSpPr/>
          <p:nvPr/>
        </p:nvSpPr>
        <p:spPr>
          <a:xfrm>
            <a:off x="2138289" y="4360985"/>
            <a:ext cx="5598942" cy="47830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Настъпи тиха лятна нощ.</a:t>
            </a:r>
          </a:p>
        </p:txBody>
      </p:sp>
      <p:sp>
        <p:nvSpPr>
          <p:cNvPr id="8" name="Правоъгълник 7">
            <a:extLst>
              <a:ext uri="{FF2B5EF4-FFF2-40B4-BE49-F238E27FC236}">
                <a16:creationId xmlns:a16="http://schemas.microsoft.com/office/drawing/2014/main" id="{998A91A0-D420-D16F-EE7C-9573B47E37D8}"/>
              </a:ext>
            </a:extLst>
          </p:cNvPr>
          <p:cNvSpPr/>
          <p:nvPr/>
        </p:nvSpPr>
        <p:spPr>
          <a:xfrm>
            <a:off x="2588455" y="6119446"/>
            <a:ext cx="4572000" cy="55567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g-BG" dirty="0"/>
              <a:t>Пчелата събира сладък нектар.</a:t>
            </a:r>
          </a:p>
        </p:txBody>
      </p:sp>
    </p:spTree>
    <p:extLst>
      <p:ext uri="{BB962C8B-B14F-4D97-AF65-F5344CB8AC3E}">
        <p14:creationId xmlns:p14="http://schemas.microsoft.com/office/powerpoint/2010/main" val="1231652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Фасети">
  <a:themeElements>
    <a:clrScheme name="Фасети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Фасети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Фасети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Тема на Office">
  <a:themeElements>
    <a:clrScheme name="О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57</TotalTime>
  <Words>327</Words>
  <Application>Microsoft Office PowerPoint</Application>
  <PresentationFormat>Широк екран</PresentationFormat>
  <Paragraphs>94</Paragraphs>
  <Slides>11</Slides>
  <Notes>1</Notes>
  <HiddenSlides>0</HiddenSlides>
  <MMClips>0</MMClips>
  <ScaleCrop>false</ScaleCrop>
  <HeadingPairs>
    <vt:vector size="6" baseType="variant">
      <vt:variant>
        <vt:lpstr>Използвани шрифтове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Фасети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  <vt:lpstr>Презентация на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PowerPoint</dc:title>
  <dc:creator>Computer</dc:creator>
  <cp:lastModifiedBy>Computer</cp:lastModifiedBy>
  <cp:revision>6</cp:revision>
  <dcterms:created xsi:type="dcterms:W3CDTF">2023-01-22T12:56:41Z</dcterms:created>
  <dcterms:modified xsi:type="dcterms:W3CDTF">2023-01-22T13:55:08Z</dcterms:modified>
</cp:coreProperties>
</file>