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Nunito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Nunito-bold.fntdata"/><Relationship Id="rId11" Type="http://schemas.openxmlformats.org/officeDocument/2006/relationships/slide" Target="slides/slide6.xml"/><Relationship Id="rId22" Type="http://schemas.openxmlformats.org/officeDocument/2006/relationships/font" Target="fonts/Nunito-boldItalic.fntdata"/><Relationship Id="rId10" Type="http://schemas.openxmlformats.org/officeDocument/2006/relationships/slide" Target="slides/slide5.xml"/><Relationship Id="rId21" Type="http://schemas.openxmlformats.org/officeDocument/2006/relationships/font" Target="fonts/Nunito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Nunito-regular.fntdata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4807b12e4e_0_4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24807b12e4e_0_4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4807b12e4e_0_4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24807b12e4e_0_4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4807b12e4e_0_4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24807b12e4e_0_4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4807b12e4e_0_4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24807b12e4e_0_4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4807b12e4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4807b12e4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4807b12e4e_0_3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24807b12e4e_0_3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4807b12e4e_0_3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24807b12e4e_0_3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4807b12e4e_0_3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24807b12e4e_0_3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4807b12e4e_0_4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24807b12e4e_0_4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4807b12e4e_0_4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24807b12e4e_0_4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4807b12e4e_0_4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24807b12e4e_0_4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4807b12e4e_0_4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24807b12e4e_0_4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6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Google Shape;34;p2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35" name="Google Shape;35;p2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9" name="Google Shape;119;p11"/>
          <p:cNvSpPr txBox="1"/>
          <p:nvPr>
            <p:ph hasCustomPrompt="1" type="title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/>
          <p:nvPr>
            <p:ph idx="1" type="body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1" name="Google Shape;121;p1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" name="Google Shape;47;p3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8" name="Google Shape;48;p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dk2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4" name="Google Shape;54;p4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dk2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1" name="Google Shape;61;p5"/>
          <p:cNvSpPr txBox="1"/>
          <p:nvPr>
            <p:ph idx="1" type="body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2" name="Google Shape;62;p5"/>
          <p:cNvSpPr txBox="1"/>
          <p:nvPr>
            <p:ph idx="2" type="body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3" name="Google Shape;63;p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dk2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9" name="Google Shape;69;p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accent3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7"/>
          <p:cNvSpPr txBox="1"/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5" name="Google Shape;75;p7"/>
          <p:cNvSpPr txBox="1"/>
          <p:nvPr>
            <p:ph idx="1" type="body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7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" name="Google Shape;93;p8"/>
          <p:cNvSpPr txBox="1"/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4" name="Google Shape;94;p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dk2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9"/>
          <p:cNvSpPr txBox="1"/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00" name="Google Shape;100;p9"/>
          <p:cNvSpPr txBox="1"/>
          <p:nvPr>
            <p:ph idx="1" type="subTitle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1" name="Google Shape;101;p9"/>
          <p:cNvSpPr txBox="1"/>
          <p:nvPr>
            <p:ph idx="2" type="body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2" name="Google Shape;102;p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accen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0"/>
          <p:cNvSpPr txBox="1"/>
          <p:nvPr>
            <p:ph idx="1" type="body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8" name="Google Shape;108;p10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hift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www.youtube.com/watch?v=xNPfNUTTSHE" TargetMode="External"/><Relationship Id="rId4" Type="http://schemas.openxmlformats.org/officeDocument/2006/relationships/image" Target="../media/image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www.youtube.com/watch?v=fvDN9GVWcPE" TargetMode="External"/><Relationship Id="rId4" Type="http://schemas.openxmlformats.org/officeDocument/2006/relationships/image" Target="../media/image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FE2F3"/>
        </a:solid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тема:</a:t>
            </a:r>
            <a:br>
              <a:rPr lang="bg"/>
            </a:br>
            <a:r>
              <a:rPr lang="bg" sz="3911"/>
              <a:t>Куб. Елементи. Развивка</a:t>
            </a:r>
            <a:endParaRPr sz="3911"/>
          </a:p>
        </p:txBody>
      </p:sp>
      <p:sp>
        <p:nvSpPr>
          <p:cNvPr id="129" name="Google Shape;129;p13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раздел: Геометрични тела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2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Задачи:</a:t>
            </a:r>
            <a:endParaRPr/>
          </a:p>
        </p:txBody>
      </p:sp>
      <p:sp>
        <p:nvSpPr>
          <p:cNvPr id="190" name="Google Shape;190;p22"/>
          <p:cNvSpPr txBox="1"/>
          <p:nvPr>
            <p:ph idx="1" type="body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" sz="1500"/>
              <a:t>2. Върху квадратна мрежа начертайте развивка на куб с ръб 3 cm. </a:t>
            </a:r>
            <a:br>
              <a:rPr lang="bg" sz="1500"/>
            </a:br>
            <a:br>
              <a:rPr lang="bg" sz="1500"/>
            </a:b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bg" sz="1500"/>
              <a:t>Изгледай клипа </a:t>
            </a:r>
            <a:endParaRPr sz="1500"/>
          </a:p>
        </p:txBody>
      </p:sp>
      <p:pic>
        <p:nvPicPr>
          <p:cNvPr descr="математика 5 клас" id="191" name="Google Shape;191;p22" title="Построяване на развивка на куб в квадратна мрежа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13200" y="1605600"/>
            <a:ext cx="3481200" cy="22536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92" name="Google Shape;192;p22"/>
          <p:cNvSpPr/>
          <p:nvPr/>
        </p:nvSpPr>
        <p:spPr>
          <a:xfrm>
            <a:off x="2486200" y="3350950"/>
            <a:ext cx="1675500" cy="1260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3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Домашна работа:</a:t>
            </a:r>
            <a:endParaRPr/>
          </a:p>
        </p:txBody>
      </p:sp>
      <p:pic>
        <p:nvPicPr>
          <p:cNvPr id="198" name="Google Shape;19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7900" y="1909675"/>
            <a:ext cx="3494100" cy="2113275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3"/>
          <p:cNvSpPr txBox="1"/>
          <p:nvPr/>
        </p:nvSpPr>
        <p:spPr>
          <a:xfrm>
            <a:off x="864200" y="1800200"/>
            <a:ext cx="405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">
                <a:latin typeface="Calibri"/>
                <a:ea typeface="Calibri"/>
                <a:cs typeface="Calibri"/>
                <a:sym typeface="Calibri"/>
              </a:rPr>
              <a:t>1.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23"/>
          <p:cNvSpPr txBox="1"/>
          <p:nvPr/>
        </p:nvSpPr>
        <p:spPr>
          <a:xfrm>
            <a:off x="864200" y="2665625"/>
            <a:ext cx="405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"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bg">
                <a:latin typeface="Calibri"/>
                <a:ea typeface="Calibri"/>
                <a:cs typeface="Calibri"/>
                <a:sym typeface="Calibri"/>
              </a:rPr>
              <a:t>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23"/>
          <p:cNvSpPr txBox="1"/>
          <p:nvPr/>
        </p:nvSpPr>
        <p:spPr>
          <a:xfrm>
            <a:off x="864200" y="3349500"/>
            <a:ext cx="405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"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bg">
                <a:latin typeface="Calibri"/>
                <a:ea typeface="Calibri"/>
                <a:cs typeface="Calibri"/>
                <a:sym typeface="Calibri"/>
              </a:rPr>
              <a:t>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2" name="Google Shape;202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40108" y="1624875"/>
            <a:ext cx="2154244" cy="248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Обобщение</a:t>
            </a:r>
            <a:endParaRPr/>
          </a:p>
        </p:txBody>
      </p:sp>
      <p:sp>
        <p:nvSpPr>
          <p:cNvPr id="208" name="Google Shape;208;p24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b="1" lang="bg"/>
              <a:t>Кубът е геометрично тяло.</a:t>
            </a:r>
            <a:endParaRPr b="1"/>
          </a:p>
          <a:p>
            <a:pPr indent="-3111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bg"/>
              <a:t>Кубът има </a:t>
            </a:r>
            <a:r>
              <a:rPr b="1" lang="bg"/>
              <a:t>8 броя върхове</a:t>
            </a:r>
            <a:r>
              <a:rPr lang="bg"/>
              <a:t>.</a:t>
            </a:r>
            <a:endParaRPr/>
          </a:p>
          <a:p>
            <a:pPr indent="-3111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bg"/>
              <a:t>Кубът има </a:t>
            </a:r>
            <a:r>
              <a:rPr b="1" lang="bg"/>
              <a:t>12 броя ръбове</a:t>
            </a:r>
            <a:r>
              <a:rPr lang="bg"/>
              <a:t>.</a:t>
            </a:r>
            <a:endParaRPr/>
          </a:p>
          <a:p>
            <a:pPr indent="-3111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bg"/>
              <a:t>Кубът има </a:t>
            </a:r>
            <a:r>
              <a:rPr b="1" lang="bg"/>
              <a:t>6 броя стени</a:t>
            </a:r>
            <a:r>
              <a:rPr lang="bg"/>
              <a:t>. </a:t>
            </a:r>
            <a:endParaRPr/>
          </a:p>
          <a:p>
            <a:pPr indent="-3111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bg"/>
              <a:t>Сборът от дължините на ръбовете на куба е равен на </a:t>
            </a:r>
            <a:r>
              <a:rPr b="1" lang="bg"/>
              <a:t>12 . а</a:t>
            </a:r>
            <a:r>
              <a:rPr lang="bg"/>
              <a:t>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5"/>
          <p:cNvSpPr txBox="1"/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Благодаря за вниманието!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bg"/>
              <a:t>Какво е куб?</a:t>
            </a:r>
            <a:endParaRPr/>
          </a:p>
        </p:txBody>
      </p:sp>
      <p:sp>
        <p:nvSpPr>
          <p:cNvPr id="135" name="Google Shape;135;p14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b="1" lang="bg" sz="1600"/>
              <a:t>Куб</a:t>
            </a:r>
            <a:r>
              <a:rPr lang="bg"/>
              <a:t> - геометрично тяло, което има шест квадратни страни.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bg"/>
              <a:t>Фигурата куб е навсякъде около нас - кутии, кашони, зарчета,...</a:t>
            </a:r>
            <a:endParaRPr/>
          </a:p>
        </p:txBody>
      </p:sp>
      <p:pic>
        <p:nvPicPr>
          <p:cNvPr id="136" name="Google Shape;13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82950" y="2663050"/>
            <a:ext cx="1638351" cy="1775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2. Елементи на куба</a:t>
            </a:r>
            <a:endParaRPr/>
          </a:p>
        </p:txBody>
      </p:sp>
      <p:pic>
        <p:nvPicPr>
          <p:cNvPr id="142" name="Google Shape;14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0849" y="1721200"/>
            <a:ext cx="7342301" cy="2454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3. Свойства на куба.</a:t>
            </a:r>
            <a:endParaRPr/>
          </a:p>
        </p:txBody>
      </p:sp>
      <p:sp>
        <p:nvSpPr>
          <p:cNvPr id="148" name="Google Shape;148;p16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b="1" lang="bg"/>
              <a:t>Ръбовете</a:t>
            </a:r>
            <a:r>
              <a:rPr lang="bg"/>
              <a:t> на куба са равни. </a:t>
            </a:r>
            <a:endParaRPr/>
          </a:p>
          <a:p>
            <a:pPr indent="-3111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b="1" lang="bg"/>
              <a:t>Стените</a:t>
            </a:r>
            <a:r>
              <a:rPr lang="bg"/>
              <a:t> на куба са квадрати с равни страни.</a:t>
            </a:r>
            <a:endParaRPr/>
          </a:p>
          <a:p>
            <a:pPr indent="-3111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b="1" lang="bg"/>
              <a:t>Сборът от дължините</a:t>
            </a:r>
            <a:r>
              <a:rPr lang="bg"/>
              <a:t> </a:t>
            </a:r>
            <a:r>
              <a:rPr b="1" lang="bg"/>
              <a:t>на ръбовете </a:t>
            </a:r>
            <a:r>
              <a:rPr lang="bg"/>
              <a:t>на куба е равен на </a:t>
            </a:r>
            <a:r>
              <a:rPr b="1" i="1" lang="bg"/>
              <a:t>12 . а</a:t>
            </a:r>
            <a:r>
              <a:rPr lang="bg"/>
              <a:t>, където </a:t>
            </a:r>
            <a:r>
              <a:rPr b="1" i="1" lang="bg"/>
              <a:t>а</a:t>
            </a:r>
            <a:r>
              <a:rPr lang="bg"/>
              <a:t> е дължината на ръба.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7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Задачи:</a:t>
            </a:r>
            <a:endParaRPr/>
          </a:p>
        </p:txBody>
      </p:sp>
      <p:pic>
        <p:nvPicPr>
          <p:cNvPr id="154" name="Google Shape;15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0163" y="1887675"/>
            <a:ext cx="7783825" cy="22708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7"/>
          <p:cNvSpPr txBox="1"/>
          <p:nvPr/>
        </p:nvSpPr>
        <p:spPr>
          <a:xfrm>
            <a:off x="603525" y="1845225"/>
            <a:ext cx="359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">
                <a:latin typeface="Calibri"/>
                <a:ea typeface="Calibri"/>
                <a:cs typeface="Calibri"/>
                <a:sym typeface="Calibri"/>
              </a:rPr>
              <a:t>1.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17"/>
          <p:cNvSpPr txBox="1"/>
          <p:nvPr/>
        </p:nvSpPr>
        <p:spPr>
          <a:xfrm>
            <a:off x="603525" y="2880400"/>
            <a:ext cx="359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"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bg">
                <a:latin typeface="Calibri"/>
                <a:ea typeface="Calibri"/>
                <a:cs typeface="Calibri"/>
                <a:sym typeface="Calibri"/>
              </a:rPr>
              <a:t>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8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Решение:</a:t>
            </a:r>
            <a:endParaRPr/>
          </a:p>
        </p:txBody>
      </p:sp>
      <p:sp>
        <p:nvSpPr>
          <p:cNvPr id="162" name="Google Shape;162;p18"/>
          <p:cNvSpPr txBox="1"/>
          <p:nvPr>
            <p:ph idx="1" type="body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" u="sng"/>
              <a:t>задача 1:</a:t>
            </a:r>
            <a:endParaRPr u="sng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bg"/>
              <a:t>а) 12 . а = 12 . 4 = 48 cm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br>
              <a:rPr lang="bg"/>
            </a:br>
            <a:r>
              <a:rPr lang="bg"/>
              <a:t>в) 12 . а = 12 . 2,25 = 27 dm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br>
              <a:rPr lang="bg"/>
            </a:br>
            <a:r>
              <a:rPr lang="bg"/>
              <a:t>г) 12 . а = 12 . 0,5 = 6 m</a:t>
            </a:r>
            <a:endParaRPr/>
          </a:p>
        </p:txBody>
      </p:sp>
      <p:sp>
        <p:nvSpPr>
          <p:cNvPr id="163" name="Google Shape;163;p18"/>
          <p:cNvSpPr txBox="1"/>
          <p:nvPr>
            <p:ph idx="2" type="body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" u="sng"/>
              <a:t>задача 2:</a:t>
            </a:r>
            <a:endParaRPr u="sng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bg"/>
              <a:t>а) 12 . а = 48 </a:t>
            </a:r>
            <a:br>
              <a:rPr lang="bg"/>
            </a:br>
            <a:r>
              <a:rPr lang="bg"/>
              <a:t>а = 48 : 12 = 4 cm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bg"/>
              <a:t>б</a:t>
            </a:r>
            <a:r>
              <a:rPr lang="bg"/>
              <a:t>) 12 . а = 42 </a:t>
            </a:r>
            <a:br>
              <a:rPr lang="bg"/>
            </a:br>
            <a:r>
              <a:rPr lang="bg"/>
              <a:t>а = 42 : 12 = 3,5 dm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9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4. Развивка на куб.</a:t>
            </a:r>
            <a:endParaRPr/>
          </a:p>
        </p:txBody>
      </p:sp>
      <p:sp>
        <p:nvSpPr>
          <p:cNvPr id="169" name="Google Shape;169;p19"/>
          <p:cNvSpPr txBox="1"/>
          <p:nvPr>
            <p:ph idx="1" type="body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bg"/>
              <a:t>Ако разрежем един куб и го разгънем в равнината какво ще се получи?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bg"/>
              <a:t>Получаваме фигура, съставена от шест еднакви квадрата. </a:t>
            </a:r>
            <a:br>
              <a:rPr lang="bg"/>
            </a:b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bg"/>
              <a:t>Тази равнинна фигура се нарича </a:t>
            </a:r>
            <a:r>
              <a:rPr b="1" lang="bg"/>
              <a:t>развивка на куба</a:t>
            </a:r>
            <a:r>
              <a:rPr lang="bg"/>
              <a:t>.</a:t>
            </a:r>
            <a:endParaRPr/>
          </a:p>
        </p:txBody>
      </p:sp>
      <p:pic>
        <p:nvPicPr>
          <p:cNvPr id="170" name="Google Shape;17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0122" y="1930863"/>
            <a:ext cx="3604725" cy="226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0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Развивка на куб - видео: </a:t>
            </a:r>
            <a:endParaRPr/>
          </a:p>
        </p:txBody>
      </p:sp>
      <p:pic>
        <p:nvPicPr>
          <p:cNvPr descr="Видеоурокът е създаден от Веселина Славчева, учител по Математика &#10;в СУ &quot;Св. св. Кирил и Методий&quot;, гр. Пловдив" id="176" name="Google Shape;176;p20" title="Развивка на куб - Математика 5. клас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09200" y="1714500"/>
            <a:ext cx="4359600" cy="25416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/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1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Задачи:</a:t>
            </a:r>
            <a:endParaRPr/>
          </a:p>
        </p:txBody>
      </p:sp>
      <p:pic>
        <p:nvPicPr>
          <p:cNvPr id="182" name="Google Shape;18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1350" y="1973675"/>
            <a:ext cx="5342251" cy="21691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1"/>
          <p:cNvSpPr txBox="1"/>
          <p:nvPr/>
        </p:nvSpPr>
        <p:spPr>
          <a:xfrm>
            <a:off x="5206550" y="4071575"/>
            <a:ext cx="540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21"/>
          <p:cNvSpPr txBox="1"/>
          <p:nvPr/>
        </p:nvSpPr>
        <p:spPr>
          <a:xfrm>
            <a:off x="855750" y="1937625"/>
            <a:ext cx="360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">
                <a:latin typeface="Calibri"/>
                <a:ea typeface="Calibri"/>
                <a:cs typeface="Calibri"/>
                <a:sym typeface="Calibri"/>
              </a:rPr>
              <a:t>1.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