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81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9" roundtripDataSignature="AMtx7mg1bjR+suI3FcPOy86apUSN83IQv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94270E-26BD-4EA3-A159-5305E9CC4FFE}" v="19" dt="2019-10-19T08:42:02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ša Hoić-Božić" userId="1a7de0a7-996b-4332-85f9-753b5b85b38c" providerId="ADAL" clId="{6894270E-26BD-4EA3-A159-5305E9CC4FFE}"/>
    <pc:docChg chg="undo redo custSel addSld delSld modSld">
      <pc:chgData name="Nataša Hoić-Božić" userId="1a7de0a7-996b-4332-85f9-753b5b85b38c" providerId="ADAL" clId="{6894270E-26BD-4EA3-A159-5305E9CC4FFE}" dt="2019-10-19T08:44:37.024" v="42" actId="6549"/>
      <pc:docMkLst>
        <pc:docMk/>
      </pc:docMkLst>
      <pc:sldChg chg="delSp modSp delCm">
        <pc:chgData name="Nataša Hoić-Božić" userId="1a7de0a7-996b-4332-85f9-753b5b85b38c" providerId="ADAL" clId="{6894270E-26BD-4EA3-A159-5305E9CC4FFE}" dt="2019-10-19T08:44:37.024" v="42" actId="6549"/>
        <pc:sldMkLst>
          <pc:docMk/>
          <pc:sldMk cId="0" sldId="258"/>
        </pc:sldMkLst>
        <pc:spChg chg="mod">
          <ac:chgData name="Nataša Hoić-Božić" userId="1a7de0a7-996b-4332-85f9-753b5b85b38c" providerId="ADAL" clId="{6894270E-26BD-4EA3-A159-5305E9CC4FFE}" dt="2019-10-19T08:44:37.024" v="42" actId="6549"/>
          <ac:spMkLst>
            <pc:docMk/>
            <pc:sldMk cId="0" sldId="258"/>
            <ac:spMk id="112" creationId="{00000000-0000-0000-0000-000000000000}"/>
          </ac:spMkLst>
        </pc:spChg>
        <pc:picChg chg="del">
          <ac:chgData name="Nataša Hoić-Božić" userId="1a7de0a7-996b-4332-85f9-753b5b85b38c" providerId="ADAL" clId="{6894270E-26BD-4EA3-A159-5305E9CC4FFE}" dt="2019-10-19T08:44:33.459" v="41" actId="478"/>
          <ac:picMkLst>
            <pc:docMk/>
            <pc:sldMk cId="0" sldId="258"/>
            <ac:picMk id="115" creationId="{00000000-0000-0000-0000-000000000000}"/>
          </ac:picMkLst>
        </pc:picChg>
      </pc:sldChg>
      <pc:sldChg chg="modSp">
        <pc:chgData name="Nataša Hoić-Božić" userId="1a7de0a7-996b-4332-85f9-753b5b85b38c" providerId="ADAL" clId="{6894270E-26BD-4EA3-A159-5305E9CC4FFE}" dt="2019-10-19T08:13:43.074" v="4" actId="6549"/>
        <pc:sldMkLst>
          <pc:docMk/>
          <pc:sldMk cId="0" sldId="259"/>
        </pc:sldMkLst>
        <pc:spChg chg="mod">
          <ac:chgData name="Nataša Hoić-Božić" userId="1a7de0a7-996b-4332-85f9-753b5b85b38c" providerId="ADAL" clId="{6894270E-26BD-4EA3-A159-5305E9CC4FFE}" dt="2019-10-19T08:13:43.074" v="4" actId="6549"/>
          <ac:spMkLst>
            <pc:docMk/>
            <pc:sldMk cId="0" sldId="259"/>
            <ac:spMk id="122" creationId="{00000000-0000-0000-0000-000000000000}"/>
          </ac:spMkLst>
        </pc:spChg>
      </pc:sldChg>
      <pc:sldChg chg="modSp delCm">
        <pc:chgData name="Nataša Hoić-Božić" userId="1a7de0a7-996b-4332-85f9-753b5b85b38c" providerId="ADAL" clId="{6894270E-26BD-4EA3-A159-5305E9CC4FFE}" dt="2019-10-19T08:17:29.025" v="7"/>
        <pc:sldMkLst>
          <pc:docMk/>
          <pc:sldMk cId="0" sldId="260"/>
        </pc:sldMkLst>
        <pc:spChg chg="mod">
          <ac:chgData name="Nataša Hoić-Božić" userId="1a7de0a7-996b-4332-85f9-753b5b85b38c" providerId="ADAL" clId="{6894270E-26BD-4EA3-A159-5305E9CC4FFE}" dt="2019-10-19T08:17:29.025" v="7"/>
          <ac:spMkLst>
            <pc:docMk/>
            <pc:sldMk cId="0" sldId="260"/>
            <ac:spMk id="133" creationId="{00000000-0000-0000-0000-000000000000}"/>
          </ac:spMkLst>
        </pc:spChg>
      </pc:sldChg>
      <pc:sldChg chg="modSp">
        <pc:chgData name="Nataša Hoić-Božić" userId="1a7de0a7-996b-4332-85f9-753b5b85b38c" providerId="ADAL" clId="{6894270E-26BD-4EA3-A159-5305E9CC4FFE}" dt="2019-10-19T08:19:51.705" v="8" actId="313"/>
        <pc:sldMkLst>
          <pc:docMk/>
          <pc:sldMk cId="0" sldId="263"/>
        </pc:sldMkLst>
        <pc:spChg chg="mod">
          <ac:chgData name="Nataša Hoić-Božić" userId="1a7de0a7-996b-4332-85f9-753b5b85b38c" providerId="ADAL" clId="{6894270E-26BD-4EA3-A159-5305E9CC4FFE}" dt="2019-10-19T08:19:51.705" v="8" actId="313"/>
          <ac:spMkLst>
            <pc:docMk/>
            <pc:sldMk cId="0" sldId="263"/>
            <ac:spMk id="166" creationId="{00000000-0000-0000-0000-000000000000}"/>
          </ac:spMkLst>
        </pc:spChg>
      </pc:sldChg>
      <pc:sldChg chg="addSp delSp modSp delCm">
        <pc:chgData name="Nataša Hoić-Božić" userId="1a7de0a7-996b-4332-85f9-753b5b85b38c" providerId="ADAL" clId="{6894270E-26BD-4EA3-A159-5305E9CC4FFE}" dt="2019-10-19T08:20:40.766" v="13"/>
        <pc:sldMkLst>
          <pc:docMk/>
          <pc:sldMk cId="0" sldId="264"/>
        </pc:sldMkLst>
        <pc:spChg chg="add del mod">
          <ac:chgData name="Nataša Hoić-Božić" userId="1a7de0a7-996b-4332-85f9-753b5b85b38c" providerId="ADAL" clId="{6894270E-26BD-4EA3-A159-5305E9CC4FFE}" dt="2019-10-19T08:20:40.766" v="13"/>
          <ac:spMkLst>
            <pc:docMk/>
            <pc:sldMk cId="0" sldId="264"/>
            <ac:spMk id="2" creationId="{F903F3A0-2051-4265-80E0-C2B1D170EAF8}"/>
          </ac:spMkLst>
        </pc:spChg>
        <pc:spChg chg="add del mod">
          <ac:chgData name="Nataša Hoić-Božić" userId="1a7de0a7-996b-4332-85f9-753b5b85b38c" providerId="ADAL" clId="{6894270E-26BD-4EA3-A159-5305E9CC4FFE}" dt="2019-10-19T08:20:40.766" v="13"/>
          <ac:spMkLst>
            <pc:docMk/>
            <pc:sldMk cId="0" sldId="264"/>
            <ac:spMk id="3" creationId="{E1300755-CC41-4AFD-9455-8DDA6CEBBE96}"/>
          </ac:spMkLst>
        </pc:spChg>
        <pc:spChg chg="add del mod">
          <ac:chgData name="Nataša Hoić-Božić" userId="1a7de0a7-996b-4332-85f9-753b5b85b38c" providerId="ADAL" clId="{6894270E-26BD-4EA3-A159-5305E9CC4FFE}" dt="2019-10-19T08:20:40.766" v="13"/>
          <ac:spMkLst>
            <pc:docMk/>
            <pc:sldMk cId="0" sldId="264"/>
            <ac:spMk id="4" creationId="{79C5CC7B-4BA4-42CE-867B-2D9F32B73652}"/>
          </ac:spMkLst>
        </pc:spChg>
        <pc:spChg chg="add del mod">
          <ac:chgData name="Nataša Hoić-Božić" userId="1a7de0a7-996b-4332-85f9-753b5b85b38c" providerId="ADAL" clId="{6894270E-26BD-4EA3-A159-5305E9CC4FFE}" dt="2019-10-19T08:20:40.766" v="13"/>
          <ac:spMkLst>
            <pc:docMk/>
            <pc:sldMk cId="0" sldId="264"/>
            <ac:spMk id="5" creationId="{81195D23-A146-4B4E-AFF8-F5AF383BF4F2}"/>
          </ac:spMkLst>
        </pc:spChg>
        <pc:spChg chg="mod">
          <ac:chgData name="Nataša Hoić-Božić" userId="1a7de0a7-996b-4332-85f9-753b5b85b38c" providerId="ADAL" clId="{6894270E-26BD-4EA3-A159-5305E9CC4FFE}" dt="2019-10-19T08:20:25.508" v="11" actId="20577"/>
          <ac:spMkLst>
            <pc:docMk/>
            <pc:sldMk cId="0" sldId="264"/>
            <ac:spMk id="178" creationId="{00000000-0000-0000-0000-000000000000}"/>
          </ac:spMkLst>
        </pc:spChg>
      </pc:sldChg>
      <pc:sldChg chg="addSp delSp modSp">
        <pc:chgData name="Nataša Hoić-Božić" userId="1a7de0a7-996b-4332-85f9-753b5b85b38c" providerId="ADAL" clId="{6894270E-26BD-4EA3-A159-5305E9CC4FFE}" dt="2019-10-19T08:21:52.406" v="17"/>
        <pc:sldMkLst>
          <pc:docMk/>
          <pc:sldMk cId="0" sldId="267"/>
        </pc:sldMkLst>
        <pc:spChg chg="add del mod">
          <ac:chgData name="Nataša Hoić-Božić" userId="1a7de0a7-996b-4332-85f9-753b5b85b38c" providerId="ADAL" clId="{6894270E-26BD-4EA3-A159-5305E9CC4FFE}" dt="2019-10-19T08:21:41.740" v="15"/>
          <ac:spMkLst>
            <pc:docMk/>
            <pc:sldMk cId="0" sldId="267"/>
            <ac:spMk id="2" creationId="{6F9865AB-8EA9-4372-A8B9-BCFFB90C9C4E}"/>
          </ac:spMkLst>
        </pc:spChg>
        <pc:spChg chg="add del mod">
          <ac:chgData name="Nataša Hoić-Božić" userId="1a7de0a7-996b-4332-85f9-753b5b85b38c" providerId="ADAL" clId="{6894270E-26BD-4EA3-A159-5305E9CC4FFE}" dt="2019-10-19T08:21:41.740" v="15"/>
          <ac:spMkLst>
            <pc:docMk/>
            <pc:sldMk cId="0" sldId="267"/>
            <ac:spMk id="3" creationId="{77AD563C-8E0E-409B-B291-D41F8276F06A}"/>
          </ac:spMkLst>
        </pc:spChg>
        <pc:spChg chg="add del mod">
          <ac:chgData name="Nataša Hoić-Božić" userId="1a7de0a7-996b-4332-85f9-753b5b85b38c" providerId="ADAL" clId="{6894270E-26BD-4EA3-A159-5305E9CC4FFE}" dt="2019-10-19T08:21:41.740" v="15"/>
          <ac:spMkLst>
            <pc:docMk/>
            <pc:sldMk cId="0" sldId="267"/>
            <ac:spMk id="4" creationId="{979EC16A-5B0D-41C7-B9B2-CB00C7AE3F7C}"/>
          </ac:spMkLst>
        </pc:spChg>
        <pc:spChg chg="add del mod">
          <ac:chgData name="Nataša Hoić-Božić" userId="1a7de0a7-996b-4332-85f9-753b5b85b38c" providerId="ADAL" clId="{6894270E-26BD-4EA3-A159-5305E9CC4FFE}" dt="2019-10-19T08:21:41.740" v="15"/>
          <ac:spMkLst>
            <pc:docMk/>
            <pc:sldMk cId="0" sldId="267"/>
            <ac:spMk id="5" creationId="{B3D18BE0-4AC9-4145-B79C-B2CA7E4829D7}"/>
          </ac:spMkLst>
        </pc:spChg>
        <pc:spChg chg="add del mod">
          <ac:chgData name="Nataša Hoić-Božić" userId="1a7de0a7-996b-4332-85f9-753b5b85b38c" providerId="ADAL" clId="{6894270E-26BD-4EA3-A159-5305E9CC4FFE}" dt="2019-10-19T08:21:52.406" v="17"/>
          <ac:spMkLst>
            <pc:docMk/>
            <pc:sldMk cId="0" sldId="267"/>
            <ac:spMk id="6" creationId="{BB6C236F-33FC-43A6-85B2-91F8864539BF}"/>
          </ac:spMkLst>
        </pc:spChg>
        <pc:spChg chg="add del mod">
          <ac:chgData name="Nataša Hoić-Božić" userId="1a7de0a7-996b-4332-85f9-753b5b85b38c" providerId="ADAL" clId="{6894270E-26BD-4EA3-A159-5305E9CC4FFE}" dt="2019-10-19T08:21:52.406" v="17"/>
          <ac:spMkLst>
            <pc:docMk/>
            <pc:sldMk cId="0" sldId="267"/>
            <ac:spMk id="7" creationId="{2E66552B-5D07-4D9C-82EC-9B8046D8D4DB}"/>
          </ac:spMkLst>
        </pc:spChg>
        <pc:spChg chg="add del mod">
          <ac:chgData name="Nataša Hoić-Božić" userId="1a7de0a7-996b-4332-85f9-753b5b85b38c" providerId="ADAL" clId="{6894270E-26BD-4EA3-A159-5305E9CC4FFE}" dt="2019-10-19T08:21:52.406" v="17"/>
          <ac:spMkLst>
            <pc:docMk/>
            <pc:sldMk cId="0" sldId="267"/>
            <ac:spMk id="8" creationId="{412A4DDA-0783-4916-9E33-59EA3DD3330F}"/>
          </ac:spMkLst>
        </pc:spChg>
        <pc:spChg chg="add del mod">
          <ac:chgData name="Nataša Hoić-Božić" userId="1a7de0a7-996b-4332-85f9-753b5b85b38c" providerId="ADAL" clId="{6894270E-26BD-4EA3-A159-5305E9CC4FFE}" dt="2019-10-19T08:21:52.406" v="17"/>
          <ac:spMkLst>
            <pc:docMk/>
            <pc:sldMk cId="0" sldId="267"/>
            <ac:spMk id="9" creationId="{89A6460F-6D3C-458D-A434-5D35F15D8F95}"/>
          </ac:spMkLst>
        </pc:spChg>
      </pc:sldChg>
      <pc:sldChg chg="addSp delSp modSp">
        <pc:chgData name="Nataša Hoić-Božić" userId="1a7de0a7-996b-4332-85f9-753b5b85b38c" providerId="ADAL" clId="{6894270E-26BD-4EA3-A159-5305E9CC4FFE}" dt="2019-10-19T08:22:14.282" v="19"/>
        <pc:sldMkLst>
          <pc:docMk/>
          <pc:sldMk cId="0" sldId="269"/>
        </pc:sldMkLst>
        <pc:spChg chg="add del mod">
          <ac:chgData name="Nataša Hoić-Božić" userId="1a7de0a7-996b-4332-85f9-753b5b85b38c" providerId="ADAL" clId="{6894270E-26BD-4EA3-A159-5305E9CC4FFE}" dt="2019-10-19T08:22:14.282" v="19"/>
          <ac:spMkLst>
            <pc:docMk/>
            <pc:sldMk cId="0" sldId="269"/>
            <ac:spMk id="2" creationId="{07F65D3A-AD32-416C-AC76-9CA8170A082F}"/>
          </ac:spMkLst>
        </pc:spChg>
        <pc:spChg chg="add del mod">
          <ac:chgData name="Nataša Hoić-Božić" userId="1a7de0a7-996b-4332-85f9-753b5b85b38c" providerId="ADAL" clId="{6894270E-26BD-4EA3-A159-5305E9CC4FFE}" dt="2019-10-19T08:22:14.282" v="19"/>
          <ac:spMkLst>
            <pc:docMk/>
            <pc:sldMk cId="0" sldId="269"/>
            <ac:spMk id="3" creationId="{33A72733-941B-4F59-94E8-B018859CF5BA}"/>
          </ac:spMkLst>
        </pc:spChg>
        <pc:spChg chg="add del mod">
          <ac:chgData name="Nataša Hoić-Božić" userId="1a7de0a7-996b-4332-85f9-753b5b85b38c" providerId="ADAL" clId="{6894270E-26BD-4EA3-A159-5305E9CC4FFE}" dt="2019-10-19T08:22:14.282" v="19"/>
          <ac:spMkLst>
            <pc:docMk/>
            <pc:sldMk cId="0" sldId="269"/>
            <ac:spMk id="4" creationId="{3CE404B7-775E-4357-94FF-8DFCC2F7079C}"/>
          </ac:spMkLst>
        </pc:spChg>
        <pc:spChg chg="add del mod">
          <ac:chgData name="Nataša Hoić-Božić" userId="1a7de0a7-996b-4332-85f9-753b5b85b38c" providerId="ADAL" clId="{6894270E-26BD-4EA3-A159-5305E9CC4FFE}" dt="2019-10-19T08:22:14.282" v="19"/>
          <ac:spMkLst>
            <pc:docMk/>
            <pc:sldMk cId="0" sldId="269"/>
            <ac:spMk id="5" creationId="{81644AF3-6280-4EA2-A281-30E702DECD49}"/>
          </ac:spMkLst>
        </pc:spChg>
      </pc:sldChg>
      <pc:sldChg chg="modSp delCm">
        <pc:chgData name="Nataša Hoić-Božić" userId="1a7de0a7-996b-4332-85f9-753b5b85b38c" providerId="ADAL" clId="{6894270E-26BD-4EA3-A159-5305E9CC4FFE}" dt="2019-10-19T08:24:11.332" v="25" actId="20577"/>
        <pc:sldMkLst>
          <pc:docMk/>
          <pc:sldMk cId="0" sldId="271"/>
        </pc:sldMkLst>
        <pc:spChg chg="mod">
          <ac:chgData name="Nataša Hoić-Božić" userId="1a7de0a7-996b-4332-85f9-753b5b85b38c" providerId="ADAL" clId="{6894270E-26BD-4EA3-A159-5305E9CC4FFE}" dt="2019-10-19T08:24:11.332" v="25" actId="20577"/>
          <ac:spMkLst>
            <pc:docMk/>
            <pc:sldMk cId="0" sldId="271"/>
            <ac:spMk id="242" creationId="{00000000-0000-0000-0000-000000000000}"/>
          </ac:spMkLst>
        </pc:spChg>
      </pc:sldChg>
      <pc:sldChg chg="del">
        <pc:chgData name="Nataša Hoić-Božić" userId="1a7de0a7-996b-4332-85f9-753b5b85b38c" providerId="ADAL" clId="{6894270E-26BD-4EA3-A159-5305E9CC4FFE}" dt="2019-10-19T08:24:47.635" v="26" actId="2696"/>
        <pc:sldMkLst>
          <pc:docMk/>
          <pc:sldMk cId="0" sldId="274"/>
        </pc:sldMkLst>
      </pc:sldChg>
      <pc:sldChg chg="addSp delSp modSp">
        <pc:chgData name="Nataša Hoić-Božić" userId="1a7de0a7-996b-4332-85f9-753b5b85b38c" providerId="ADAL" clId="{6894270E-26BD-4EA3-A159-5305E9CC4FFE}" dt="2019-10-19T08:42:02.414" v="40"/>
        <pc:sldMkLst>
          <pc:docMk/>
          <pc:sldMk cId="0" sldId="277"/>
        </pc:sldMkLst>
        <pc:spChg chg="add del mod">
          <ac:chgData name="Nataša Hoić-Božić" userId="1a7de0a7-996b-4332-85f9-753b5b85b38c" providerId="ADAL" clId="{6894270E-26BD-4EA3-A159-5305E9CC4FFE}" dt="2019-10-19T08:42:02.414" v="40"/>
          <ac:spMkLst>
            <pc:docMk/>
            <pc:sldMk cId="0" sldId="277"/>
            <ac:spMk id="2" creationId="{B54B56F3-CCD1-45C6-99D1-D454ADB3EC33}"/>
          </ac:spMkLst>
        </pc:spChg>
        <pc:spChg chg="add del mod">
          <ac:chgData name="Nataša Hoić-Božić" userId="1a7de0a7-996b-4332-85f9-753b5b85b38c" providerId="ADAL" clId="{6894270E-26BD-4EA3-A159-5305E9CC4FFE}" dt="2019-10-19T08:42:02.414" v="40"/>
          <ac:spMkLst>
            <pc:docMk/>
            <pc:sldMk cId="0" sldId="277"/>
            <ac:spMk id="3" creationId="{F89A0FF8-E3F9-4E8D-BE4E-A2759B06E37C}"/>
          </ac:spMkLst>
        </pc:spChg>
        <pc:spChg chg="add del mod">
          <ac:chgData name="Nataša Hoić-Božić" userId="1a7de0a7-996b-4332-85f9-753b5b85b38c" providerId="ADAL" clId="{6894270E-26BD-4EA3-A159-5305E9CC4FFE}" dt="2019-10-19T08:42:02.414" v="40"/>
          <ac:spMkLst>
            <pc:docMk/>
            <pc:sldMk cId="0" sldId="277"/>
            <ac:spMk id="4" creationId="{C6ED6029-C80E-4636-8E2E-E77DB808DFA0}"/>
          </ac:spMkLst>
        </pc:spChg>
        <pc:spChg chg="add del mod">
          <ac:chgData name="Nataša Hoić-Božić" userId="1a7de0a7-996b-4332-85f9-753b5b85b38c" providerId="ADAL" clId="{6894270E-26BD-4EA3-A159-5305E9CC4FFE}" dt="2019-10-19T08:42:02.414" v="40"/>
          <ac:spMkLst>
            <pc:docMk/>
            <pc:sldMk cId="0" sldId="277"/>
            <ac:spMk id="5" creationId="{32099096-B668-4C37-87CB-FAD5712C8043}"/>
          </ac:spMkLst>
        </pc:spChg>
        <pc:spChg chg="mod">
          <ac:chgData name="Nataša Hoić-Božić" userId="1a7de0a7-996b-4332-85f9-753b5b85b38c" providerId="ADAL" clId="{6894270E-26BD-4EA3-A159-5305E9CC4FFE}" dt="2019-10-19T08:42:02.414" v="40"/>
          <ac:spMkLst>
            <pc:docMk/>
            <pc:sldMk cId="0" sldId="277"/>
            <ac:spMk id="293" creationId="{00000000-0000-0000-0000-000000000000}"/>
          </ac:spMkLst>
        </pc:spChg>
      </pc:sldChg>
      <pc:sldChg chg="addSp delSp modSp add">
        <pc:chgData name="Nataša Hoić-Božić" userId="1a7de0a7-996b-4332-85f9-753b5b85b38c" providerId="ADAL" clId="{6894270E-26BD-4EA3-A159-5305E9CC4FFE}" dt="2019-10-19T08:41:55.304" v="36" actId="2711"/>
        <pc:sldMkLst>
          <pc:docMk/>
          <pc:sldMk cId="1081532773" sldId="381"/>
        </pc:sldMkLst>
        <pc:spChg chg="add del mod">
          <ac:chgData name="Nataša Hoić-Božić" userId="1a7de0a7-996b-4332-85f9-753b5b85b38c" providerId="ADAL" clId="{6894270E-26BD-4EA3-A159-5305E9CC4FFE}" dt="2019-10-19T08:27:56.689" v="28"/>
          <ac:spMkLst>
            <pc:docMk/>
            <pc:sldMk cId="1081532773" sldId="381"/>
            <ac:spMk id="3" creationId="{88BF285C-04E8-44C7-A812-C0E52A2CADB6}"/>
          </ac:spMkLst>
        </pc:spChg>
        <pc:spChg chg="mod">
          <ac:chgData name="Nataša Hoić-Božić" userId="1a7de0a7-996b-4332-85f9-753b5b85b38c" providerId="ADAL" clId="{6894270E-26BD-4EA3-A159-5305E9CC4FFE}" dt="2019-10-19T08:41:55.304" v="36" actId="2711"/>
          <ac:spMkLst>
            <pc:docMk/>
            <pc:sldMk cId="1081532773" sldId="381"/>
            <ac:spMk id="5" creationId="{00000000-0000-0000-0000-000000000000}"/>
          </ac:spMkLst>
        </pc:spChg>
        <pc:spChg chg="add del mod">
          <ac:chgData name="Nataša Hoić-Božić" userId="1a7de0a7-996b-4332-85f9-753b5b85b38c" providerId="ADAL" clId="{6894270E-26BD-4EA3-A159-5305E9CC4FFE}" dt="2019-10-19T08:27:56.689" v="28"/>
          <ac:spMkLst>
            <pc:docMk/>
            <pc:sldMk cId="1081532773" sldId="381"/>
            <ac:spMk id="6" creationId="{DD8BDB15-15F5-4257-985A-5A2AA83FCDD1}"/>
          </ac:spMkLst>
        </pc:spChg>
        <pc:spChg chg="add del mod">
          <ac:chgData name="Nataša Hoić-Božić" userId="1a7de0a7-996b-4332-85f9-753b5b85b38c" providerId="ADAL" clId="{6894270E-26BD-4EA3-A159-5305E9CC4FFE}" dt="2019-10-19T08:27:56.689" v="28"/>
          <ac:spMkLst>
            <pc:docMk/>
            <pc:sldMk cId="1081532773" sldId="381"/>
            <ac:spMk id="8" creationId="{1BF3248B-54B1-49BB-9A28-B572A9845E07}"/>
          </ac:spMkLst>
        </pc:spChg>
        <pc:spChg chg="add del mod">
          <ac:chgData name="Nataša Hoić-Božić" userId="1a7de0a7-996b-4332-85f9-753b5b85b38c" providerId="ADAL" clId="{6894270E-26BD-4EA3-A159-5305E9CC4FFE}" dt="2019-10-19T08:27:56.689" v="28"/>
          <ac:spMkLst>
            <pc:docMk/>
            <pc:sldMk cId="1081532773" sldId="381"/>
            <ac:spMk id="10" creationId="{F93012AD-64F7-433D-AC75-48C917CFB6B8}"/>
          </ac:spMkLst>
        </pc:spChg>
        <pc:spChg chg="add del mod">
          <ac:chgData name="Nataša Hoić-Božić" userId="1a7de0a7-996b-4332-85f9-753b5b85b38c" providerId="ADAL" clId="{6894270E-26BD-4EA3-A159-5305E9CC4FFE}" dt="2019-10-19T08:41:17.154" v="32"/>
          <ac:spMkLst>
            <pc:docMk/>
            <pc:sldMk cId="1081532773" sldId="381"/>
            <ac:spMk id="11" creationId="{8DD17287-B462-47AE-847B-2D4E605272AA}"/>
          </ac:spMkLst>
        </pc:spChg>
        <pc:spChg chg="add del mod">
          <ac:chgData name="Nataša Hoić-Božić" userId="1a7de0a7-996b-4332-85f9-753b5b85b38c" providerId="ADAL" clId="{6894270E-26BD-4EA3-A159-5305E9CC4FFE}" dt="2019-10-19T08:41:17.154" v="32"/>
          <ac:spMkLst>
            <pc:docMk/>
            <pc:sldMk cId="1081532773" sldId="381"/>
            <ac:spMk id="12" creationId="{58F38DF6-0581-4CE4-818F-999FDB005382}"/>
          </ac:spMkLst>
        </pc:spChg>
        <pc:spChg chg="add del mod">
          <ac:chgData name="Nataša Hoić-Božić" userId="1a7de0a7-996b-4332-85f9-753b5b85b38c" providerId="ADAL" clId="{6894270E-26BD-4EA3-A159-5305E9CC4FFE}" dt="2019-10-19T08:41:17.154" v="32"/>
          <ac:spMkLst>
            <pc:docMk/>
            <pc:sldMk cId="1081532773" sldId="381"/>
            <ac:spMk id="13" creationId="{F2EF07C4-7267-46D2-B499-0DBB8CCAB29B}"/>
          </ac:spMkLst>
        </pc:spChg>
        <pc:spChg chg="add del mod">
          <ac:chgData name="Nataša Hoić-Božić" userId="1a7de0a7-996b-4332-85f9-753b5b85b38c" providerId="ADAL" clId="{6894270E-26BD-4EA3-A159-5305E9CC4FFE}" dt="2019-10-19T08:41:17.154" v="32"/>
          <ac:spMkLst>
            <pc:docMk/>
            <pc:sldMk cId="1081532773" sldId="381"/>
            <ac:spMk id="14" creationId="{866C4CCE-4E52-43A1-B59A-61F3E099FC6B}"/>
          </ac:spMkLst>
        </pc:spChg>
        <pc:picChg chg="mod">
          <ac:chgData name="Nataša Hoić-Božić" userId="1a7de0a7-996b-4332-85f9-753b5b85b38c" providerId="ADAL" clId="{6894270E-26BD-4EA3-A159-5305E9CC4FFE}" dt="2019-10-19T08:28:06.929" v="29" actId="1076"/>
          <ac:picMkLst>
            <pc:docMk/>
            <pc:sldMk cId="1081532773" sldId="381"/>
            <ac:picMk id="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C3B5D-08FF-4F72-9903-60899320F843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7600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 txBox="1">
            <a:spLocks noGrp="1"/>
          </p:cNvSpPr>
          <p:nvPr>
            <p:ph type="ctrTitle"/>
          </p:nvPr>
        </p:nvSpPr>
        <p:spPr>
          <a:xfrm>
            <a:off x="1696106" y="3117620"/>
            <a:ext cx="9013534" cy="136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4800"/>
              <a:buFont typeface="Calibri"/>
              <a:buNone/>
              <a:defRPr sz="4800">
                <a:solidFill>
                  <a:srgbClr val="0E2C8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ubTitle" idx="1"/>
          </p:nvPr>
        </p:nvSpPr>
        <p:spPr>
          <a:xfrm>
            <a:off x="1696106" y="4642959"/>
            <a:ext cx="9013534" cy="54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2110615" y="6571914"/>
            <a:ext cx="8184516" cy="241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72753" y="2105388"/>
            <a:ext cx="2979906" cy="85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7781" y="389869"/>
            <a:ext cx="3012569" cy="78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93586" y="316328"/>
            <a:ext cx="937119" cy="933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4"/>
          <p:cNvSpPr txBox="1">
            <a:spLocks noGrp="1"/>
          </p:cNvSpPr>
          <p:nvPr>
            <p:ph type="title"/>
          </p:nvPr>
        </p:nvSpPr>
        <p:spPr>
          <a:xfrm>
            <a:off x="1595336" y="365125"/>
            <a:ext cx="88327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body" idx="1"/>
          </p:nvPr>
        </p:nvSpPr>
        <p:spPr>
          <a:xfrm rot="5400000">
            <a:off x="4423623" y="-1002662"/>
            <a:ext cx="4301297" cy="9957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dt" idx="10"/>
          </p:nvPr>
        </p:nvSpPr>
        <p:spPr>
          <a:xfrm>
            <a:off x="1498358" y="62600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444" cy="23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sldNum" idx="12"/>
          </p:nvPr>
        </p:nvSpPr>
        <p:spPr>
          <a:xfrm>
            <a:off x="6297840" y="6210417"/>
            <a:ext cx="552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5"/>
          <p:cNvSpPr txBox="1">
            <a:spLocks noGrp="1"/>
          </p:cNvSpPr>
          <p:nvPr>
            <p:ph type="body" idx="1"/>
          </p:nvPr>
        </p:nvSpPr>
        <p:spPr>
          <a:xfrm rot="5400000">
            <a:off x="1956593" y="-438944"/>
            <a:ext cx="5811838" cy="741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5"/>
          <p:cNvSpPr txBox="1">
            <a:spLocks noGrp="1"/>
          </p:cNvSpPr>
          <p:nvPr>
            <p:ph type="dt" idx="10"/>
          </p:nvPr>
        </p:nvSpPr>
        <p:spPr>
          <a:xfrm>
            <a:off x="1498358" y="62600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444" cy="23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sldNum" idx="12"/>
          </p:nvPr>
        </p:nvSpPr>
        <p:spPr>
          <a:xfrm>
            <a:off x="6297840" y="6210417"/>
            <a:ext cx="552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1595336" y="365125"/>
            <a:ext cx="88327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1595336" y="1825625"/>
            <a:ext cx="9957871" cy="4301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dt" idx="10"/>
          </p:nvPr>
        </p:nvSpPr>
        <p:spPr>
          <a:xfrm>
            <a:off x="1498358" y="62600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444" cy="23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sldNum" idx="12"/>
          </p:nvPr>
        </p:nvSpPr>
        <p:spPr>
          <a:xfrm>
            <a:off x="6297840" y="6210417"/>
            <a:ext cx="552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>
            <a:spLocks noGrp="1"/>
          </p:cNvSpPr>
          <p:nvPr>
            <p:ph type="title"/>
          </p:nvPr>
        </p:nvSpPr>
        <p:spPr>
          <a:xfrm>
            <a:off x="2172831" y="1709738"/>
            <a:ext cx="938037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4800"/>
              <a:buFont typeface="Calibri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body" idx="1"/>
          </p:nvPr>
        </p:nvSpPr>
        <p:spPr>
          <a:xfrm>
            <a:off x="2172832" y="4589463"/>
            <a:ext cx="938037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8E"/>
              </a:buClr>
              <a:buSzPts val="2800"/>
              <a:buNone/>
              <a:defRPr sz="2800">
                <a:solidFill>
                  <a:srgbClr val="00528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ftr" idx="11"/>
          </p:nvPr>
        </p:nvSpPr>
        <p:spPr>
          <a:xfrm>
            <a:off x="2053576" y="6418907"/>
            <a:ext cx="3421602" cy="21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27"/>
          <p:cNvPicPr preferRelativeResize="0"/>
          <p:nvPr/>
        </p:nvPicPr>
        <p:blipFill rotWithShape="1">
          <a:blip r:embed="rId3">
            <a:alphaModFix/>
          </a:blip>
          <a:srcRect l="77221" t="8022" r="869" b="10011"/>
          <a:stretch/>
        </p:blipFill>
        <p:spPr>
          <a:xfrm>
            <a:off x="9565214" y="6289920"/>
            <a:ext cx="1987993" cy="47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2211" y="247918"/>
            <a:ext cx="1367088" cy="1361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29475" y="364478"/>
            <a:ext cx="4323731" cy="1128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8"/>
          <p:cNvSpPr txBox="1">
            <a:spLocks noGrp="1"/>
          </p:cNvSpPr>
          <p:nvPr>
            <p:ph type="title"/>
          </p:nvPr>
        </p:nvSpPr>
        <p:spPr>
          <a:xfrm>
            <a:off x="1595336" y="365125"/>
            <a:ext cx="88327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body" idx="1"/>
          </p:nvPr>
        </p:nvSpPr>
        <p:spPr>
          <a:xfrm>
            <a:off x="1152524" y="1825625"/>
            <a:ext cx="486727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2"/>
          </p:nvPr>
        </p:nvSpPr>
        <p:spPr>
          <a:xfrm>
            <a:off x="6172199" y="1825625"/>
            <a:ext cx="537434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dt" idx="10"/>
          </p:nvPr>
        </p:nvSpPr>
        <p:spPr>
          <a:xfrm>
            <a:off x="1498358" y="62600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444" cy="23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sldNum" idx="12"/>
          </p:nvPr>
        </p:nvSpPr>
        <p:spPr>
          <a:xfrm>
            <a:off x="6297840" y="6210417"/>
            <a:ext cx="552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1152524" y="365125"/>
            <a:ext cx="930032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 txBox="1">
            <a:spLocks noGrp="1"/>
          </p:cNvSpPr>
          <p:nvPr>
            <p:ph type="body" idx="1"/>
          </p:nvPr>
        </p:nvSpPr>
        <p:spPr>
          <a:xfrm>
            <a:off x="1152523" y="1681163"/>
            <a:ext cx="484505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2"/>
          </p:nvPr>
        </p:nvSpPr>
        <p:spPr>
          <a:xfrm>
            <a:off x="1152523" y="2505075"/>
            <a:ext cx="484505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3"/>
          </p:nvPr>
        </p:nvSpPr>
        <p:spPr>
          <a:xfrm>
            <a:off x="6172199" y="1681163"/>
            <a:ext cx="535781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4"/>
          </p:nvPr>
        </p:nvSpPr>
        <p:spPr>
          <a:xfrm>
            <a:off x="6172199" y="2505075"/>
            <a:ext cx="5357813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dt" idx="10"/>
          </p:nvPr>
        </p:nvSpPr>
        <p:spPr>
          <a:xfrm>
            <a:off x="1498358" y="62600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444" cy="23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sldNum" idx="12"/>
          </p:nvPr>
        </p:nvSpPr>
        <p:spPr>
          <a:xfrm>
            <a:off x="6297840" y="6210417"/>
            <a:ext cx="552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0"/>
          <p:cNvSpPr txBox="1">
            <a:spLocks noGrp="1"/>
          </p:cNvSpPr>
          <p:nvPr>
            <p:ph type="title"/>
          </p:nvPr>
        </p:nvSpPr>
        <p:spPr>
          <a:xfrm>
            <a:off x="1595336" y="365125"/>
            <a:ext cx="88327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dt" idx="10"/>
          </p:nvPr>
        </p:nvSpPr>
        <p:spPr>
          <a:xfrm>
            <a:off x="1498358" y="62600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444" cy="23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sldNum" idx="12"/>
          </p:nvPr>
        </p:nvSpPr>
        <p:spPr>
          <a:xfrm>
            <a:off x="6297840" y="6210417"/>
            <a:ext cx="552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1"/>
          <p:cNvSpPr txBox="1">
            <a:spLocks noGrp="1"/>
          </p:cNvSpPr>
          <p:nvPr>
            <p:ph type="dt" idx="10"/>
          </p:nvPr>
        </p:nvSpPr>
        <p:spPr>
          <a:xfrm>
            <a:off x="1498358" y="62600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444" cy="23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sldNum" idx="12"/>
          </p:nvPr>
        </p:nvSpPr>
        <p:spPr>
          <a:xfrm>
            <a:off x="6297840" y="6210417"/>
            <a:ext cx="552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2"/>
          <p:cNvSpPr txBox="1">
            <a:spLocks noGrp="1"/>
          </p:cNvSpPr>
          <p:nvPr>
            <p:ph type="title"/>
          </p:nvPr>
        </p:nvSpPr>
        <p:spPr>
          <a:xfrm>
            <a:off x="845604" y="457200"/>
            <a:ext cx="3926422" cy="125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dt" idx="10"/>
          </p:nvPr>
        </p:nvSpPr>
        <p:spPr>
          <a:xfrm>
            <a:off x="1498358" y="62600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444" cy="23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sldNum" idx="12"/>
          </p:nvPr>
        </p:nvSpPr>
        <p:spPr>
          <a:xfrm>
            <a:off x="6297840" y="6210417"/>
            <a:ext cx="552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3"/>
          <p:cNvSpPr txBox="1">
            <a:spLocks noGrp="1"/>
          </p:cNvSpPr>
          <p:nvPr>
            <p:ph type="title"/>
          </p:nvPr>
        </p:nvSpPr>
        <p:spPr>
          <a:xfrm>
            <a:off x="1152524" y="457200"/>
            <a:ext cx="928239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>
            <a:spLocks noGrp="1"/>
          </p:cNvSpPr>
          <p:nvPr>
            <p:ph type="pic" idx="2"/>
          </p:nvPr>
        </p:nvSpPr>
        <p:spPr>
          <a:xfrm>
            <a:off x="5667374" y="2057400"/>
            <a:ext cx="5688013" cy="380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body" idx="1"/>
          </p:nvPr>
        </p:nvSpPr>
        <p:spPr>
          <a:xfrm>
            <a:off x="1152525" y="2057400"/>
            <a:ext cx="436245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dt" idx="10"/>
          </p:nvPr>
        </p:nvSpPr>
        <p:spPr>
          <a:xfrm>
            <a:off x="1498358" y="62600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444" cy="23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sldNum" idx="12"/>
          </p:nvPr>
        </p:nvSpPr>
        <p:spPr>
          <a:xfrm>
            <a:off x="6297840" y="6210417"/>
            <a:ext cx="552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1595336" y="365125"/>
            <a:ext cx="88327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E2C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1595336" y="1825625"/>
            <a:ext cx="9957871" cy="4301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1498358" y="62600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444" cy="23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275A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6297840" y="6210417"/>
            <a:ext cx="552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15" name="Google Shape;15;p24"/>
          <p:cNvCxnSpPr/>
          <p:nvPr/>
        </p:nvCxnSpPr>
        <p:spPr>
          <a:xfrm rot="10800000" flipH="1">
            <a:off x="1595336" y="6210417"/>
            <a:ext cx="9957871" cy="7643"/>
          </a:xfrm>
          <a:prstGeom prst="straightConnector1">
            <a:avLst/>
          </a:prstGeom>
          <a:noFill/>
          <a:ln w="158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24"/>
          <p:cNvPicPr preferRelativeResize="0"/>
          <p:nvPr/>
        </p:nvPicPr>
        <p:blipFill rotWithShape="1">
          <a:blip r:embed="rId14">
            <a:alphaModFix/>
          </a:blip>
          <a:srcRect l="77221" t="8022" r="869" b="10011"/>
          <a:stretch/>
        </p:blipFill>
        <p:spPr>
          <a:xfrm>
            <a:off x="9565214" y="6289920"/>
            <a:ext cx="1987993" cy="47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4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705957" y="569979"/>
            <a:ext cx="1125156" cy="112070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home.jeita.or.jp/is/highschool/algo/index_en.html" TargetMode="External"/><Relationship Id="rId3" Type="http://schemas.openxmlformats.org/officeDocument/2006/relationships/hyperlink" Target="http://hrast.pef.uni-lj.si/games" TargetMode="External"/><Relationship Id="rId7" Type="http://schemas.openxmlformats.org/officeDocument/2006/relationships/hyperlink" Target="https://codecombat.com/pla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de.org/" TargetMode="External"/><Relationship Id="rId11" Type="http://schemas.openxmlformats.org/officeDocument/2006/relationships/image" Target="../media/image20.png"/><Relationship Id="rId5" Type="http://schemas.openxmlformats.org/officeDocument/2006/relationships/hyperlink" Target="http://lightbot.com/flash.html" TargetMode="External"/><Relationship Id="rId10" Type="http://schemas.openxmlformats.org/officeDocument/2006/relationships/hyperlink" Target="http://hrast.pef.uni-lj.si/games/index.html" TargetMode="External"/><Relationship Id="rId4" Type="http://schemas.openxmlformats.org/officeDocument/2006/relationships/hyperlink" Target="https://www.tynker.com/" TargetMode="External"/><Relationship Id="rId9" Type="http://schemas.openxmlformats.org/officeDocument/2006/relationships/hyperlink" Target="https://blockly-games.appspot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Mateja.Bevcic@pef.uni-lj.si" TargetMode="External"/><Relationship Id="rId3" Type="http://schemas.openxmlformats.org/officeDocument/2006/relationships/hyperlink" Target="http://creativecommons.org/licenses/by-sa/4.0/" TargetMode="External"/><Relationship Id="rId7" Type="http://schemas.openxmlformats.org/officeDocument/2006/relationships/hyperlink" Target="mailto:Joze.Rugelj@pef.uni-lj.s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programmes/erasmus-plus/projects/eplus-project-details/#project/2017-1-HR01-KA201-035362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creativecommons.org/licenses/by-sa/4.0/" TargetMode="External"/><Relationship Id="rId9" Type="http://schemas.openxmlformats.org/officeDocument/2006/relationships/hyperlink" Target="mailto:Anja.Lustek@pef.uni-lj.si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hrast.pef.uni-lj.si/games/website/restavracija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ightbot.com/flash.html" TargetMode="External"/><Relationship Id="rId4" Type="http://schemas.openxmlformats.org/officeDocument/2006/relationships/hyperlink" Target="http://hrast.pef.uni-lj.si/games/website/LukecResitelj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subTitle" idx="1"/>
          </p:nvPr>
        </p:nvSpPr>
        <p:spPr>
          <a:xfrm>
            <a:off x="1842022" y="4786009"/>
            <a:ext cx="9092032" cy="134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dirty="0"/>
              <a:t>Session 1: Game Based Learning (GBL)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i="1" dirty="0" smtClean="0"/>
              <a:t>Games </a:t>
            </a:r>
            <a:r>
              <a:rPr lang="en-GB" i="1" dirty="0"/>
              <a:t>in education</a:t>
            </a:r>
            <a:endParaRPr dirty="0"/>
          </a:p>
        </p:txBody>
      </p:sp>
      <p:sp>
        <p:nvSpPr>
          <p:cNvPr id="94" name="Google Shape;94;p1"/>
          <p:cNvSpPr txBox="1">
            <a:spLocks noGrp="1"/>
          </p:cNvSpPr>
          <p:nvPr>
            <p:ph type="ftr" idx="11"/>
          </p:nvPr>
        </p:nvSpPr>
        <p:spPr>
          <a:xfrm>
            <a:off x="2110615" y="6571914"/>
            <a:ext cx="8184516" cy="241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sole responsibility for the content of this presentation lies with the authors. It does not necessarily reflect the opinion of the European Union.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1842022" y="3297749"/>
            <a:ext cx="9013534" cy="1364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 algn="ctr">
              <a:lnSpc>
                <a:spcPct val="80000"/>
              </a:lnSpc>
              <a:buClr>
                <a:srgbClr val="0E2C8E"/>
              </a:buClr>
              <a:buSzPts val="4800"/>
            </a:pPr>
            <a:r>
              <a:rPr lang="en-US" sz="4700">
                <a:solidFill>
                  <a:srgbClr val="0E2C8E"/>
                </a:solidFill>
                <a:latin typeface="Calibri"/>
                <a:ea typeface="Calibri"/>
                <a:cs typeface="Calibri"/>
                <a:sym typeface="Calibri"/>
              </a:rPr>
              <a:t>Workshop 1: Game Based Learning (GBL) and unplugged activities</a:t>
            </a:r>
            <a:endParaRPr lang="en-US" sz="4700" dirty="0">
              <a:solidFill>
                <a:srgbClr val="0E2C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>
            <a:spLocks noGrp="1"/>
          </p:cNvSpPr>
          <p:nvPr>
            <p:ph type="body" idx="1"/>
          </p:nvPr>
        </p:nvSpPr>
        <p:spPr>
          <a:xfrm>
            <a:off x="1558327" y="1972646"/>
            <a:ext cx="10031888" cy="423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b="1" dirty="0"/>
              <a:t>Constructivism</a:t>
            </a:r>
            <a:endParaRPr b="1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own representation of knowledge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learning occurs when the learners’ exploration uncovers an inconsistency between their current knowledge representation and their experience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learning takes place within a social context and interaction between learners and their peers is a necessary part of the learning process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b="1" dirty="0"/>
              <a:t>Teacher‘s task:</a:t>
            </a:r>
            <a:r>
              <a:rPr lang="en-GB" dirty="0"/>
              <a:t> guiding and providing feedback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b="1" dirty="0"/>
              <a:t>Examples: </a:t>
            </a:r>
            <a:r>
              <a:rPr lang="en-GB" dirty="0"/>
              <a:t>role-playing, adventures, </a:t>
            </a:r>
            <a:br>
              <a:rPr lang="en-GB" dirty="0"/>
            </a:br>
            <a:r>
              <a:rPr lang="en-GB" dirty="0"/>
              <a:t>	           detective games, strategies,...</a:t>
            </a:r>
            <a:endParaRPr dirty="0"/>
          </a:p>
        </p:txBody>
      </p:sp>
      <p:sp>
        <p:nvSpPr>
          <p:cNvPr id="186" name="Google Shape;186;p10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444" cy="23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sole responsibility for the content of this presentation lies with the authors. It does not necessarily reflect the opinion of the European Union.</a:t>
            </a:r>
            <a:endParaRPr/>
          </a:p>
        </p:txBody>
      </p:sp>
      <p:sp>
        <p:nvSpPr>
          <p:cNvPr id="187" name="Google Shape;187;p10"/>
          <p:cNvSpPr txBox="1">
            <a:spLocks noGrp="1"/>
          </p:cNvSpPr>
          <p:nvPr>
            <p:ph type="sldNum" idx="12"/>
          </p:nvPr>
        </p:nvSpPr>
        <p:spPr>
          <a:xfrm>
            <a:off x="6297840" y="6210417"/>
            <a:ext cx="552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188" name="Google Shape;188;p10"/>
          <p:cNvSpPr txBox="1"/>
          <p:nvPr/>
        </p:nvSpPr>
        <p:spPr>
          <a:xfrm>
            <a:off x="1597130" y="369777"/>
            <a:ext cx="88327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4400"/>
              <a:buFont typeface="Calibri"/>
              <a:buNone/>
            </a:pPr>
            <a:r>
              <a:rPr lang="en-GB" sz="4400">
                <a:solidFill>
                  <a:srgbClr val="0E2C8E"/>
                </a:solidFill>
                <a:latin typeface="Calibri"/>
                <a:ea typeface="Calibri"/>
                <a:cs typeface="Calibri"/>
                <a:sym typeface="Calibri"/>
              </a:rPr>
              <a:t>Games and learning theories 2/2</a:t>
            </a:r>
            <a:endParaRPr sz="4400">
              <a:solidFill>
                <a:srgbClr val="0E2C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10" descr="Blocks, Child, Toy, Education, Game, Childhood, Ki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80122" y="4360284"/>
            <a:ext cx="2677823" cy="1779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>
            <a:spLocks noGrp="1"/>
          </p:cNvSpPr>
          <p:nvPr>
            <p:ph type="title"/>
          </p:nvPr>
        </p:nvSpPr>
        <p:spPr>
          <a:xfrm>
            <a:off x="2172831" y="1709738"/>
            <a:ext cx="938037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4800"/>
              <a:buFont typeface="Calibri"/>
              <a:buNone/>
            </a:pPr>
            <a:r>
              <a:rPr lang="en-GB"/>
              <a:t>Educational games</a:t>
            </a:r>
            <a:endParaRPr/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2172832" y="4589463"/>
            <a:ext cx="938037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28E"/>
              </a:buClr>
              <a:buSzPts val="2800"/>
              <a:buNone/>
            </a:pPr>
            <a:endParaRPr/>
          </a:p>
        </p:txBody>
      </p:sp>
      <p:sp>
        <p:nvSpPr>
          <p:cNvPr id="196" name="Google Shape;196;p11"/>
          <p:cNvSpPr txBox="1">
            <a:spLocks noGrp="1"/>
          </p:cNvSpPr>
          <p:nvPr>
            <p:ph type="ftr" idx="11"/>
          </p:nvPr>
        </p:nvSpPr>
        <p:spPr>
          <a:xfrm>
            <a:off x="2053576" y="6418907"/>
            <a:ext cx="3421602" cy="21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sole responsibility for the content of this presentation lies with the authors. It does not necessarily reflect the opinion of the European Union.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"/>
          <p:cNvSpPr txBox="1">
            <a:spLocks noGrp="1"/>
          </p:cNvSpPr>
          <p:nvPr>
            <p:ph type="title"/>
          </p:nvPr>
        </p:nvSpPr>
        <p:spPr>
          <a:xfrm>
            <a:off x="1595336" y="365125"/>
            <a:ext cx="88327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4400"/>
              <a:buFont typeface="Calibri"/>
              <a:buNone/>
            </a:pPr>
            <a:r>
              <a:rPr lang="en-GB"/>
              <a:t>Educational games</a:t>
            </a:r>
            <a:endParaRPr/>
          </a:p>
        </p:txBody>
      </p:sp>
      <p:sp>
        <p:nvSpPr>
          <p:cNvPr id="203" name="Google Shape;203;p12"/>
          <p:cNvSpPr txBox="1">
            <a:spLocks noGrp="1"/>
          </p:cNvSpPr>
          <p:nvPr>
            <p:ph type="body" idx="1"/>
          </p:nvPr>
        </p:nvSpPr>
        <p:spPr>
          <a:xfrm>
            <a:off x="1595325" y="1816937"/>
            <a:ext cx="9404700" cy="45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8288" lvl="0" indent="-2682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What makes a computer game educational (serious)? </a:t>
            </a:r>
            <a:endParaRPr dirty="0"/>
          </a:p>
          <a:p>
            <a:pPr marL="457200" lvl="1" indent="-230400" algn="l" rtl="0">
              <a:lnSpc>
                <a:spcPct val="121666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Well-defined learning goals (blurred in the game)</a:t>
            </a:r>
            <a:endParaRPr dirty="0"/>
          </a:p>
          <a:p>
            <a:pPr marL="457200" lvl="1" indent="-230400" algn="l" rtl="0">
              <a:lnSpc>
                <a:spcPct val="121666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promotion of development of strategies and skills of learners</a:t>
            </a:r>
            <a:endParaRPr dirty="0"/>
          </a:p>
          <a:p>
            <a:pPr marL="268288" lvl="0" indent="-268288" algn="l" rtl="0">
              <a:lnSpc>
                <a:spcPct val="109285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Elements</a:t>
            </a:r>
            <a:r>
              <a:rPr lang="en-GB" b="1" dirty="0"/>
              <a:t> </a:t>
            </a:r>
            <a:r>
              <a:rPr lang="en-GB" dirty="0"/>
              <a:t>contributing</a:t>
            </a:r>
            <a:r>
              <a:rPr lang="en-GB" b="1" dirty="0"/>
              <a:t> </a:t>
            </a:r>
            <a:r>
              <a:rPr lang="en-GB" dirty="0"/>
              <a:t>to </a:t>
            </a:r>
            <a:r>
              <a:rPr lang="en-GB" b="1" dirty="0"/>
              <a:t>educational values </a:t>
            </a:r>
            <a:r>
              <a:rPr lang="en-GB" dirty="0"/>
              <a:t>of games: </a:t>
            </a:r>
            <a:endParaRPr dirty="0"/>
          </a:p>
          <a:p>
            <a:pPr marL="627063" lvl="1" indent="-268288" algn="l" rtl="0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sensual stimuli</a:t>
            </a:r>
            <a:endParaRPr dirty="0"/>
          </a:p>
          <a:p>
            <a:pPr marL="627063" lvl="1" indent="-268288" algn="l" rtl="0">
              <a:lnSpc>
                <a:spcPct val="135833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fantasy</a:t>
            </a:r>
            <a:endParaRPr dirty="0"/>
          </a:p>
          <a:p>
            <a:pPr marL="627063" lvl="1" indent="-268288" algn="l" rtl="0">
              <a:lnSpc>
                <a:spcPct val="135833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challenge</a:t>
            </a:r>
            <a:endParaRPr dirty="0"/>
          </a:p>
          <a:p>
            <a:pPr marL="627063" lvl="1" indent="-268288" algn="l" rtl="0">
              <a:lnSpc>
                <a:spcPct val="135833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curiosity </a:t>
            </a:r>
            <a:endParaRPr dirty="0"/>
          </a:p>
          <a:p>
            <a:pPr marL="268288" lvl="0" indent="-2682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But even serious games </a:t>
            </a:r>
            <a:r>
              <a:rPr lang="en-GB" b="1" dirty="0"/>
              <a:t>have to be funny!</a:t>
            </a:r>
            <a:endParaRPr dirty="0"/>
          </a:p>
          <a:p>
            <a:pPr marL="268288" lvl="0" indent="-904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04" name="Google Shape;204;p12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444" cy="23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sole responsibility for the content of this presentation lies with the authors. It does not necessarily reflect the opinion of the European Union.</a:t>
            </a:r>
            <a:endParaRPr/>
          </a:p>
        </p:txBody>
      </p:sp>
      <p:sp>
        <p:nvSpPr>
          <p:cNvPr id="205" name="Google Shape;205;p12"/>
          <p:cNvSpPr txBox="1">
            <a:spLocks noGrp="1"/>
          </p:cNvSpPr>
          <p:nvPr>
            <p:ph type="sldNum" idx="12"/>
          </p:nvPr>
        </p:nvSpPr>
        <p:spPr>
          <a:xfrm>
            <a:off x="6297840" y="6210417"/>
            <a:ext cx="552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206" name="Google Shape;20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5550" y="3765178"/>
            <a:ext cx="3199375" cy="2391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>
            <a:spLocks noGrp="1"/>
          </p:cNvSpPr>
          <p:nvPr>
            <p:ph type="title"/>
          </p:nvPr>
        </p:nvSpPr>
        <p:spPr>
          <a:xfrm>
            <a:off x="1595336" y="365125"/>
            <a:ext cx="88327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4400"/>
              <a:buFont typeface="Calibri"/>
              <a:buNone/>
            </a:pPr>
            <a:r>
              <a:rPr lang="en-GB"/>
              <a:t>Eductional game elements</a:t>
            </a:r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body" idx="1"/>
          </p:nvPr>
        </p:nvSpPr>
        <p:spPr>
          <a:xfrm>
            <a:off x="1595336" y="2024544"/>
            <a:ext cx="8824918" cy="4355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Educational games must include: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compelling storyline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challenge (i.e., a problem to be solved)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rules of engagement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interaction within the environment </a:t>
            </a:r>
            <a:br>
              <a:rPr lang="en-GB" dirty="0"/>
            </a:br>
            <a:r>
              <a:rPr lang="en-GB" dirty="0"/>
              <a:t>and control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continuous feedback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particular goals or outcomes to achieve </a:t>
            </a:r>
            <a:br>
              <a:rPr lang="en-GB" dirty="0"/>
            </a:br>
            <a:endParaRPr sz="1000" dirty="0"/>
          </a:p>
          <a:p>
            <a:pPr marL="279400" lvl="0" indent="-279400" algn="l" rtl="0">
              <a:lnSpc>
                <a:spcPct val="112857"/>
              </a:lnSpc>
              <a:spcBef>
                <a:spcPts val="72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The task must not be perceived as </a:t>
            </a:r>
            <a:r>
              <a:rPr lang="en-GB" b="1" dirty="0"/>
              <a:t>so difficult </a:t>
            </a:r>
            <a:r>
              <a:rPr lang="en-GB" dirty="0"/>
              <a:t>that there is </a:t>
            </a:r>
            <a:r>
              <a:rPr lang="en-GB" b="1" dirty="0"/>
              <a:t>no chance of success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</p:txBody>
      </p:sp>
      <p:sp>
        <p:nvSpPr>
          <p:cNvPr id="214" name="Google Shape;214;p13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444" cy="23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sole responsibility for the content of this presentation lies with the authors. It does not necessarily reflect the opinion of the European Union.</a:t>
            </a: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sldNum" idx="12"/>
          </p:nvPr>
        </p:nvSpPr>
        <p:spPr>
          <a:xfrm>
            <a:off x="6297840" y="6210417"/>
            <a:ext cx="552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pic>
        <p:nvPicPr>
          <p:cNvPr id="216" name="Google Shape;216;p13"/>
          <p:cNvPicPr preferRelativeResize="0"/>
          <p:nvPr/>
        </p:nvPicPr>
        <p:blipFill rotWithShape="1">
          <a:blip r:embed="rId3">
            <a:alphaModFix/>
          </a:blip>
          <a:srcRect r="1628"/>
          <a:stretch/>
        </p:blipFill>
        <p:spPr>
          <a:xfrm>
            <a:off x="8046132" y="1950014"/>
            <a:ext cx="3758360" cy="2421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"/>
          <p:cNvSpPr txBox="1">
            <a:spLocks noGrp="1"/>
          </p:cNvSpPr>
          <p:nvPr>
            <p:ph type="title"/>
          </p:nvPr>
        </p:nvSpPr>
        <p:spPr>
          <a:xfrm>
            <a:off x="1595336" y="365125"/>
            <a:ext cx="88327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4400"/>
              <a:buFont typeface="Calibri"/>
              <a:buNone/>
            </a:pPr>
            <a:r>
              <a:rPr lang="en-GB" dirty="0"/>
              <a:t>Educational games in the learning process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body" idx="1"/>
          </p:nvPr>
        </p:nvSpPr>
        <p:spPr>
          <a:xfrm>
            <a:off x="1595335" y="2024544"/>
            <a:ext cx="10442472" cy="4356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9400" lvl="0" indent="-279400" algn="l" rtl="0">
              <a:lnSpc>
                <a:spcPct val="105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GB" sz="3000" dirty="0"/>
              <a:t>Scaffolding needed to support students' perception that the challenge is achievable </a:t>
            </a:r>
            <a:endParaRPr dirty="0"/>
          </a:p>
          <a:p>
            <a:pPr marL="806450" lvl="1" indent="-268288" algn="l" rtl="0">
              <a:lnSpc>
                <a:spcPct val="131666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different levels of mastery for students in the class (</a:t>
            </a:r>
            <a:r>
              <a:rPr lang="en-GB" b="1" dirty="0"/>
              <a:t>individualization</a:t>
            </a:r>
            <a:r>
              <a:rPr lang="en-GB" dirty="0"/>
              <a:t>)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GB" sz="3000" dirty="0"/>
              <a:t>Student responses used to structure learning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GB" sz="3000" dirty="0"/>
              <a:t>Timely corrective and progress-acknowledging feedback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correct mistakes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build understanding progressively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recognize incremental progress</a:t>
            </a:r>
            <a:endParaRPr dirty="0"/>
          </a:p>
          <a:p>
            <a:pPr marL="685800" lvl="1" indent="-76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>
              <a:solidFill>
                <a:srgbClr val="FF0000"/>
              </a:solidFill>
            </a:endParaRPr>
          </a:p>
          <a:p>
            <a:pPr marL="534987" lvl="0" indent="-101600" algn="l" rtl="0">
              <a:lnSpc>
                <a:spcPct val="112857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723900" lvl="0" indent="-101600" algn="l" rtl="0">
              <a:lnSpc>
                <a:spcPct val="112857"/>
              </a:lnSpc>
              <a:spcBef>
                <a:spcPts val="1272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24" name="Google Shape;224;p14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444" cy="23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sole responsibility for the content of this presentation lies with the authors. It does not necessarily reflect the opinion of the European Union.</a:t>
            </a:r>
            <a:endParaRPr/>
          </a:p>
        </p:txBody>
      </p:sp>
      <p:sp>
        <p:nvSpPr>
          <p:cNvPr id="225" name="Google Shape;225;p14"/>
          <p:cNvSpPr txBox="1">
            <a:spLocks noGrp="1"/>
          </p:cNvSpPr>
          <p:nvPr>
            <p:ph type="sldNum" idx="12"/>
          </p:nvPr>
        </p:nvSpPr>
        <p:spPr>
          <a:xfrm>
            <a:off x="6297840" y="6210417"/>
            <a:ext cx="552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 txBox="1">
            <a:spLocks noGrp="1"/>
          </p:cNvSpPr>
          <p:nvPr>
            <p:ph type="title"/>
          </p:nvPr>
        </p:nvSpPr>
        <p:spPr>
          <a:xfrm>
            <a:off x="1595336" y="365125"/>
            <a:ext cx="88327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4400"/>
              <a:buFont typeface="Calibri"/>
              <a:buNone/>
            </a:pPr>
            <a:r>
              <a:rPr lang="en-GB"/>
              <a:t>Methodologies for using games for learning</a:t>
            </a:r>
            <a:endParaRPr/>
          </a:p>
        </p:txBody>
      </p:sp>
      <p:sp>
        <p:nvSpPr>
          <p:cNvPr id="232" name="Google Shape;232;p15"/>
          <p:cNvSpPr txBox="1">
            <a:spLocks noGrp="1"/>
          </p:cNvSpPr>
          <p:nvPr>
            <p:ph type="body" idx="1"/>
          </p:nvPr>
        </p:nvSpPr>
        <p:spPr>
          <a:xfrm>
            <a:off x="1595336" y="1925618"/>
            <a:ext cx="7759679" cy="4455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Suggested methodologies: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games as a </a:t>
            </a:r>
            <a:r>
              <a:rPr lang="en-GB" b="1" dirty="0"/>
              <a:t>motivation before </a:t>
            </a:r>
            <a:r>
              <a:rPr lang="en-GB" dirty="0"/>
              <a:t>the lecture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b="1" dirty="0"/>
              <a:t>teacher</a:t>
            </a:r>
            <a:r>
              <a:rPr lang="en-GB" dirty="0"/>
              <a:t> </a:t>
            </a:r>
            <a:r>
              <a:rPr lang="en-GB" b="1" dirty="0"/>
              <a:t>playing</a:t>
            </a:r>
            <a:r>
              <a:rPr lang="en-GB" dirty="0"/>
              <a:t> a game </a:t>
            </a:r>
            <a:r>
              <a:rPr lang="en-GB" b="1" dirty="0"/>
              <a:t>during</a:t>
            </a:r>
            <a:r>
              <a:rPr lang="en-GB" dirty="0"/>
              <a:t> the lecture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game as a </a:t>
            </a:r>
            <a:r>
              <a:rPr lang="en-GB" b="1" dirty="0"/>
              <a:t>group activity </a:t>
            </a:r>
            <a:r>
              <a:rPr lang="en-GB" dirty="0"/>
              <a:t>in the classroom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game as a </a:t>
            </a:r>
            <a:r>
              <a:rPr lang="en-GB" b="1" dirty="0"/>
              <a:t>home activity</a:t>
            </a:r>
            <a:r>
              <a:rPr lang="en-GB" dirty="0"/>
              <a:t>/</a:t>
            </a:r>
            <a:r>
              <a:rPr lang="en-GB" b="1" dirty="0"/>
              <a:t>independent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learning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b="1" dirty="0"/>
              <a:t>Important: </a:t>
            </a:r>
            <a:r>
              <a:rPr lang="en-GB" dirty="0"/>
              <a:t>Use educational games only </a:t>
            </a:r>
            <a:br>
              <a:rPr lang="en-GB" dirty="0"/>
            </a:br>
            <a:r>
              <a:rPr lang="en-GB" dirty="0"/>
              <a:t>when they increase the effectiveness of </a:t>
            </a:r>
            <a:br>
              <a:rPr lang="en-GB" dirty="0"/>
            </a:br>
            <a:r>
              <a:rPr lang="en-GB" dirty="0"/>
              <a:t>learning.</a:t>
            </a:r>
            <a:endParaRPr dirty="0"/>
          </a:p>
        </p:txBody>
      </p:sp>
      <p:sp>
        <p:nvSpPr>
          <p:cNvPr id="233" name="Google Shape;233;p15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444" cy="23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sole responsibility for the content of this presentation lies with the authors. It does not necessarily reflect the opinion of the European Union.</a:t>
            </a:r>
            <a:endParaRPr/>
          </a:p>
        </p:txBody>
      </p:sp>
      <p:sp>
        <p:nvSpPr>
          <p:cNvPr id="234" name="Google Shape;234;p15"/>
          <p:cNvSpPr txBox="1">
            <a:spLocks noGrp="1"/>
          </p:cNvSpPr>
          <p:nvPr>
            <p:ph type="sldNum" idx="12"/>
          </p:nvPr>
        </p:nvSpPr>
        <p:spPr>
          <a:xfrm>
            <a:off x="6297840" y="6210417"/>
            <a:ext cx="552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pic>
        <p:nvPicPr>
          <p:cNvPr id="235" name="Google Shape;235;p15"/>
          <p:cNvPicPr preferRelativeResize="0"/>
          <p:nvPr/>
        </p:nvPicPr>
        <p:blipFill rotWithShape="1">
          <a:blip r:embed="rId3">
            <a:alphaModFix/>
          </a:blip>
          <a:srcRect t="4408"/>
          <a:stretch/>
        </p:blipFill>
        <p:spPr>
          <a:xfrm>
            <a:off x="7955106" y="2517291"/>
            <a:ext cx="3745523" cy="2386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"/>
          <p:cNvSpPr txBox="1">
            <a:spLocks noGrp="1"/>
          </p:cNvSpPr>
          <p:nvPr>
            <p:ph type="title"/>
          </p:nvPr>
        </p:nvSpPr>
        <p:spPr>
          <a:xfrm>
            <a:off x="1595336" y="365125"/>
            <a:ext cx="88327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4400"/>
              <a:buFont typeface="Calibri"/>
              <a:buNone/>
            </a:pPr>
            <a:r>
              <a:rPr lang="en-GB" dirty="0"/>
              <a:t>Implementation of games into the learning process</a:t>
            </a:r>
            <a:endParaRPr dirty="0"/>
          </a:p>
        </p:txBody>
      </p:sp>
      <p:sp>
        <p:nvSpPr>
          <p:cNvPr id="242" name="Google Shape;242;p16"/>
          <p:cNvSpPr txBox="1">
            <a:spLocks noGrp="1"/>
          </p:cNvSpPr>
          <p:nvPr>
            <p:ph type="body" idx="1"/>
          </p:nvPr>
        </p:nvSpPr>
        <p:spPr>
          <a:xfrm>
            <a:off x="1595336" y="1925618"/>
            <a:ext cx="9732466" cy="4455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b="1" dirty="0"/>
              <a:t>phase - Identification and evaluation of suitable games</a:t>
            </a:r>
            <a:br>
              <a:rPr lang="en-GB" b="1" dirty="0"/>
            </a:br>
            <a:endParaRPr sz="2000" dirty="0"/>
          </a:p>
          <a:p>
            <a:pPr marL="514350" lvl="0" indent="-5143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GB" b="1" dirty="0"/>
              <a:t>phase - Integration of games </a:t>
            </a:r>
            <a:endParaRPr dirty="0"/>
          </a:p>
          <a:p>
            <a:pPr marL="914400" lvl="1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dirty="0"/>
              <a:t>very often playing games is a time-consuming process</a:t>
            </a:r>
            <a:r>
              <a:rPr lang="hr-HR" dirty="0"/>
              <a:t> - </a:t>
            </a:r>
            <a:r>
              <a:rPr lang="en-GB" dirty="0"/>
              <a:t>limited time for use of alternative learning resources in formal education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243" name="Google Shape;243;p16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444" cy="23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sole responsibility for the content of this presentation lies with the authors. It does not necessarily reflect the opinion of the European Union.</a:t>
            </a:r>
            <a:endParaRPr/>
          </a:p>
        </p:txBody>
      </p:sp>
      <p:sp>
        <p:nvSpPr>
          <p:cNvPr id="244" name="Google Shape;244;p16"/>
          <p:cNvSpPr txBox="1">
            <a:spLocks noGrp="1"/>
          </p:cNvSpPr>
          <p:nvPr>
            <p:ph type="sldNum" idx="12"/>
          </p:nvPr>
        </p:nvSpPr>
        <p:spPr>
          <a:xfrm>
            <a:off x="6297840" y="6210417"/>
            <a:ext cx="552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pic>
        <p:nvPicPr>
          <p:cNvPr id="245" name="Google Shape;245;p16"/>
          <p:cNvPicPr preferRelativeResize="0"/>
          <p:nvPr/>
        </p:nvPicPr>
        <p:blipFill rotWithShape="1">
          <a:blip r:embed="rId3">
            <a:alphaModFix/>
          </a:blip>
          <a:srcRect t="42596" b="33640"/>
          <a:stretch/>
        </p:blipFill>
        <p:spPr>
          <a:xfrm>
            <a:off x="1631761" y="4240602"/>
            <a:ext cx="9885020" cy="1761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"/>
          <p:cNvSpPr txBox="1">
            <a:spLocks noGrp="1"/>
          </p:cNvSpPr>
          <p:nvPr>
            <p:ph type="title"/>
          </p:nvPr>
        </p:nvSpPr>
        <p:spPr>
          <a:xfrm>
            <a:off x="1595336" y="365125"/>
            <a:ext cx="88327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4400"/>
              <a:buFont typeface="Calibri"/>
              <a:buNone/>
            </a:pPr>
            <a:r>
              <a:rPr lang="en-GB" dirty="0"/>
              <a:t>“Learning package”</a:t>
            </a:r>
            <a:endParaRPr dirty="0"/>
          </a:p>
        </p:txBody>
      </p:sp>
      <p:sp>
        <p:nvSpPr>
          <p:cNvPr id="251" name="Google Shape;251;p17"/>
          <p:cNvSpPr txBox="1">
            <a:spLocks noGrp="1"/>
          </p:cNvSpPr>
          <p:nvPr>
            <p:ph type="body" idx="1"/>
          </p:nvPr>
        </p:nvSpPr>
        <p:spPr>
          <a:xfrm>
            <a:off x="1595325" y="1763450"/>
            <a:ext cx="9957900" cy="43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Consisting of briefing, post-game discussion, and reflection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The teacher has to prepare the “learning package” taking into account:</a:t>
            </a:r>
            <a:endParaRPr dirty="0"/>
          </a:p>
          <a:p>
            <a:pPr marL="685800" lvl="1" indent="-228600" algn="l" rtl="0">
              <a:lnSpc>
                <a:spcPct val="1174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students’ background and previous knowledge</a:t>
            </a:r>
            <a:endParaRPr dirty="0"/>
          </a:p>
          <a:p>
            <a:pPr marL="685800" lvl="1" indent="-228600" algn="l" rtl="0">
              <a:lnSpc>
                <a:spcPct val="1174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learning goals</a:t>
            </a:r>
            <a:endParaRPr dirty="0"/>
          </a:p>
          <a:p>
            <a:pPr marL="685800" lvl="1" indent="-228600" algn="l" rtl="0">
              <a:lnSpc>
                <a:spcPct val="1174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curriculum</a:t>
            </a:r>
            <a:endParaRPr dirty="0"/>
          </a:p>
          <a:p>
            <a:pPr marL="685800" lvl="1" indent="-228600" algn="l" rtl="0">
              <a:lnSpc>
                <a:spcPct val="1174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technical resources</a:t>
            </a:r>
            <a:endParaRPr dirty="0"/>
          </a:p>
          <a:p>
            <a:pPr marL="685800" lvl="1" indent="-228600" algn="l" rtl="0">
              <a:lnSpc>
                <a:spcPct val="117499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her own competences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Each implementation has to be evaluated by the teacher to determine to what extent learning goals have been achieved</a:t>
            </a:r>
            <a:endParaRPr dirty="0"/>
          </a:p>
        </p:txBody>
      </p:sp>
      <p:sp>
        <p:nvSpPr>
          <p:cNvPr id="252" name="Google Shape;252;p17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444" cy="23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sole responsibility for the content of this presentation lies with the authors. It does not necessarily reflect the opinion of the European Union.</a:t>
            </a:r>
            <a:endParaRPr/>
          </a:p>
        </p:txBody>
      </p:sp>
      <p:sp>
        <p:nvSpPr>
          <p:cNvPr id="253" name="Google Shape;253;p17"/>
          <p:cNvSpPr txBox="1">
            <a:spLocks noGrp="1"/>
          </p:cNvSpPr>
          <p:nvPr>
            <p:ph type="sldNum" idx="12"/>
          </p:nvPr>
        </p:nvSpPr>
        <p:spPr>
          <a:xfrm>
            <a:off x="6297840" y="6210417"/>
            <a:ext cx="552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 txBox="1">
            <a:spLocks noGrp="1"/>
          </p:cNvSpPr>
          <p:nvPr>
            <p:ph type="ctrTitle"/>
          </p:nvPr>
        </p:nvSpPr>
        <p:spPr>
          <a:xfrm>
            <a:off x="1696106" y="4173494"/>
            <a:ext cx="9013534" cy="82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4800"/>
              <a:buFont typeface="Calibri"/>
              <a:buNone/>
            </a:pPr>
            <a:r>
              <a:rPr lang="en-GB"/>
              <a:t>Exploring existing games</a:t>
            </a:r>
            <a:endParaRPr/>
          </a:p>
        </p:txBody>
      </p:sp>
      <p:sp>
        <p:nvSpPr>
          <p:cNvPr id="259" name="Google Shape;259;p18"/>
          <p:cNvSpPr txBox="1">
            <a:spLocks noGrp="1"/>
          </p:cNvSpPr>
          <p:nvPr>
            <p:ph type="subTitle" idx="1"/>
          </p:nvPr>
        </p:nvSpPr>
        <p:spPr>
          <a:xfrm>
            <a:off x="1696106" y="5133031"/>
            <a:ext cx="9013534" cy="54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Individual activity</a:t>
            </a:r>
            <a:endParaRPr/>
          </a:p>
        </p:txBody>
      </p:sp>
      <p:sp>
        <p:nvSpPr>
          <p:cNvPr id="260" name="Google Shape;260;p18"/>
          <p:cNvSpPr txBox="1">
            <a:spLocks noGrp="1"/>
          </p:cNvSpPr>
          <p:nvPr>
            <p:ph type="ftr" idx="11"/>
          </p:nvPr>
        </p:nvSpPr>
        <p:spPr>
          <a:xfrm>
            <a:off x="2110615" y="6571914"/>
            <a:ext cx="8184516" cy="241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sole responsibility for the content of this presentation lies with the authors. It does not necessarily reflect the opinion of the European Union.</a:t>
            </a:r>
            <a:endParaRPr/>
          </a:p>
        </p:txBody>
      </p:sp>
      <p:pic>
        <p:nvPicPr>
          <p:cNvPr id="261" name="Google Shape;26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4562" y="2472850"/>
            <a:ext cx="1536622" cy="1536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5336" y="2024544"/>
            <a:ext cx="995823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Explore some of the following games and think whether they are suitable for inclusion in the learning process: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http://hrast.pef.uni-lj.si/games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14400" lvl="1" indent="-457200">
              <a:buFont typeface="Arial"/>
              <a:buChar char="•"/>
            </a:pPr>
            <a:r>
              <a:rPr lang="sl-SI" sz="2800" u="sng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https://www.tynker.com/</a:t>
            </a:r>
            <a:endParaRPr lang="sl-SI" sz="2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/>
              <a:buChar char="•"/>
            </a:pPr>
            <a:r>
              <a:rPr lang="sl-SI" sz="2800" u="sng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http://lightbot.com/flash.html</a:t>
            </a:r>
            <a:endParaRPr lang="sl-SI" sz="2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/>
              <a:buChar char="•"/>
            </a:pPr>
            <a:r>
              <a:rPr lang="sl-SI" sz="2800" u="sng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https://code.org/</a:t>
            </a:r>
            <a:endParaRPr lang="sl-SI" sz="2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/>
              <a:buChar char="•"/>
            </a:pPr>
            <a:r>
              <a:rPr lang="sl-SI" sz="2800" u="sng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https://codecombat.com/play</a:t>
            </a:r>
            <a:endParaRPr lang="sl-SI" sz="28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/>
              <a:buChar char="•"/>
            </a:pPr>
            <a:r>
              <a:rPr lang="sl-SI" sz="2800" u="sng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https://home.jeita.or.jp/is/highschool/algo/index_en.html</a:t>
            </a:r>
            <a:r>
              <a:rPr lang="sl-SI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14400" lvl="1" indent="-457200">
              <a:buFont typeface="Arial"/>
              <a:buChar char="•"/>
            </a:pPr>
            <a:r>
              <a:rPr lang="sl-SI" sz="2800" u="sng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https://blockly-games.appspot.com/</a:t>
            </a:r>
            <a:r>
              <a:rPr lang="sl-SI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Exploring existing games</a:t>
            </a:r>
          </a:p>
        </p:txBody>
      </p:sp>
      <p:pic>
        <p:nvPicPr>
          <p:cNvPr id="7" name="Content Placeholder 7">
            <a:hlinkClick r:id="rId10"/>
          </p:cNvPr>
          <p:cNvPicPr>
            <a:picLocks noGrp="1" noChangeAspect="1"/>
          </p:cNvPicPr>
          <p:nvPr>
            <p:ph idx="1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3276600"/>
            <a:ext cx="2626948" cy="147142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sole responsibility for the content of this presentation lies with the authors. It does not necessarily reflect the opinion of the European Union.</a:t>
            </a:r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4E590-A58D-4A9C-B41B-BF08E1C6656C}" type="slidenum">
              <a:rPr lang="hr-HR" smtClean="0"/>
              <a:pPr/>
              <a:t>19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153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1595336" y="365125"/>
            <a:ext cx="88327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4400"/>
              <a:buFont typeface="Calibri"/>
              <a:buNone/>
            </a:pPr>
            <a:r>
              <a:rPr lang="en-GB"/>
              <a:t>Authors and licence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3793788" y="4211088"/>
            <a:ext cx="7179013" cy="985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This work is licensed under a </a:t>
            </a:r>
            <a:r>
              <a:rPr lang="en-GB" sz="2200" u="sng">
                <a:solidFill>
                  <a:schemeClr val="hlink"/>
                </a:solidFill>
                <a:hlinkClick r:id="rId3"/>
              </a:rPr>
              <a:t>Creative Commons Attribution-ShareAlike 4.0 International License</a:t>
            </a:r>
            <a:r>
              <a:rPr lang="en-GB" sz="2200"/>
              <a:t>.</a:t>
            </a:r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444" cy="23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sole responsibility for the content of this presentation lies with the authors. It does not necessarily reflect the opinion of the European Union.</a:t>
            </a:r>
            <a:endParaRPr/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6297840" y="6210417"/>
            <a:ext cx="552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104" name="Google Shape;104;p2" descr="Image result for attribution-sharealike 4.0 international (cc by-sa 4.0)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95281" y="4237197"/>
            <a:ext cx="1782536" cy="62366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796376" y="4954476"/>
            <a:ext cx="9497437" cy="1400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GB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Attribution should be given in the following way: </a:t>
            </a:r>
            <a:br>
              <a:rPr lang="en-GB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GLAT project, </a:t>
            </a:r>
            <a:r>
              <a:rPr lang="en-GB" sz="2200" b="0" i="0" u="sng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</a:t>
            </a:r>
            <a:r>
              <a:rPr lang="en-GB" sz="2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://ec.europa.eu/programmes/erasmus-plus/projects/eplus-project-details/#project/2017-1-HR01-KA201-035362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1588852" y="1748190"/>
            <a:ext cx="10376169" cy="2554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None/>
            </a:pPr>
            <a:r>
              <a:rPr lang="en-GB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Authors:</a:t>
            </a:r>
            <a:endParaRPr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GB" sz="22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Jože Rugelj</a:t>
            </a:r>
            <a:r>
              <a:rPr lang="en-GB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University of Ljubljana, Faculty of Education</a:t>
            </a:r>
            <a:br>
              <a:rPr lang="en-GB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22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Joze.Rugelj@pef.uni-lj.si</a:t>
            </a:r>
            <a:endParaRPr sz="22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GB" sz="22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Mateja Bevčič</a:t>
            </a:r>
            <a:r>
              <a:rPr lang="en-GB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University of Ljubljana, Faculty of Education</a:t>
            </a:r>
            <a:br>
              <a:rPr lang="en-GB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22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Mateja.Bevcic@pef.uni-lj.si</a:t>
            </a:r>
            <a:endParaRPr sz="22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Arial"/>
              <a:buChar char="•"/>
            </a:pPr>
            <a:r>
              <a:rPr lang="en-GB" sz="22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Anja Luštek</a:t>
            </a:r>
            <a:r>
              <a:rPr lang="en-GB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University of Ljubljana, Faculty of Education</a:t>
            </a:r>
            <a:br>
              <a:rPr lang="en-GB" sz="22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220" u="sng">
                <a:latin typeface="Calibri"/>
                <a:ea typeface="Calibri"/>
                <a:cs typeface="Calibri"/>
                <a:sym typeface="Calibri"/>
                <a:hlinkClick r:id="rId9"/>
              </a:rPr>
              <a:t>Anja.Lustek@pef.uni-lj.si</a:t>
            </a:r>
            <a:endParaRPr sz="222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4562" y="2472850"/>
            <a:ext cx="1536622" cy="1536622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0"/>
          <p:cNvSpPr txBox="1">
            <a:spLocks noGrp="1"/>
          </p:cNvSpPr>
          <p:nvPr>
            <p:ph type="ctrTitle"/>
          </p:nvPr>
        </p:nvSpPr>
        <p:spPr>
          <a:xfrm>
            <a:off x="1696106" y="4173494"/>
            <a:ext cx="9013534" cy="82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4800"/>
              <a:buFont typeface="Calibri"/>
              <a:buNone/>
            </a:pPr>
            <a:r>
              <a:rPr lang="en-GB" dirty="0"/>
              <a:t>Preparing “learning package”</a:t>
            </a:r>
            <a:endParaRPr dirty="0"/>
          </a:p>
        </p:txBody>
      </p:sp>
      <p:sp>
        <p:nvSpPr>
          <p:cNvPr id="278" name="Google Shape;278;p20"/>
          <p:cNvSpPr txBox="1">
            <a:spLocks noGrp="1"/>
          </p:cNvSpPr>
          <p:nvPr>
            <p:ph type="subTitle" idx="1"/>
          </p:nvPr>
        </p:nvSpPr>
        <p:spPr>
          <a:xfrm>
            <a:off x="1696106" y="5133031"/>
            <a:ext cx="9013534" cy="54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Group activity</a:t>
            </a:r>
            <a:endParaRPr/>
          </a:p>
        </p:txBody>
      </p:sp>
      <p:sp>
        <p:nvSpPr>
          <p:cNvPr id="279" name="Google Shape;279;p20"/>
          <p:cNvSpPr txBox="1">
            <a:spLocks noGrp="1"/>
          </p:cNvSpPr>
          <p:nvPr>
            <p:ph type="ftr" idx="11"/>
          </p:nvPr>
        </p:nvSpPr>
        <p:spPr>
          <a:xfrm>
            <a:off x="2110615" y="6571914"/>
            <a:ext cx="8184516" cy="241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sole responsibility for the content of this presentation lies with the authors. It does not necessarily reflect the opinion of the European Union.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1"/>
          <p:cNvSpPr txBox="1">
            <a:spLocks noGrp="1"/>
          </p:cNvSpPr>
          <p:nvPr>
            <p:ph type="title"/>
          </p:nvPr>
        </p:nvSpPr>
        <p:spPr>
          <a:xfrm>
            <a:off x="1595336" y="365125"/>
            <a:ext cx="88327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4400"/>
              <a:buFont typeface="Calibri"/>
              <a:buNone/>
            </a:pPr>
            <a:r>
              <a:rPr lang="en-GB"/>
              <a:t>Preparing „learning package”</a:t>
            </a:r>
            <a:endParaRPr/>
          </a:p>
        </p:txBody>
      </p:sp>
      <p:sp>
        <p:nvSpPr>
          <p:cNvPr id="285" name="Google Shape;285;p21"/>
          <p:cNvSpPr txBox="1">
            <a:spLocks noGrp="1"/>
          </p:cNvSpPr>
          <p:nvPr>
            <p:ph type="body" idx="1"/>
          </p:nvPr>
        </p:nvSpPr>
        <p:spPr>
          <a:xfrm>
            <a:off x="1595336" y="1825625"/>
            <a:ext cx="9957871" cy="4301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Each group should choose one of the following games, prepare a “learning package“ and present it to the other groups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 dirty="0"/>
              <a:t>Reality Show Restaurant (SL, EN)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 u="sng" dirty="0">
                <a:solidFill>
                  <a:schemeClr val="hlink"/>
                </a:solidFill>
                <a:hlinkClick r:id="rId3"/>
              </a:rPr>
              <a:t>http://hrast.pef.uni-lj.si/games/website/restavracija.html</a:t>
            </a:r>
            <a:r>
              <a:rPr lang="en-GB" sz="2800" dirty="0"/>
              <a:t>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 dirty="0"/>
              <a:t>Luke saviour (SL, EN)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 u="sng" dirty="0">
                <a:solidFill>
                  <a:schemeClr val="hlink"/>
                </a:solidFill>
                <a:hlinkClick r:id="rId4"/>
              </a:rPr>
              <a:t>http://hrast.pef.uni-lj.si/games/website/LukecResitelj.html</a:t>
            </a:r>
            <a:r>
              <a:rPr lang="en-GB" sz="2800" dirty="0"/>
              <a:t>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 dirty="0"/>
              <a:t>Light </a:t>
            </a:r>
            <a:r>
              <a:rPr lang="en-GB" sz="2800" dirty="0" err="1"/>
              <a:t>Bot</a:t>
            </a:r>
            <a:r>
              <a:rPr lang="en-GB" sz="2800" dirty="0"/>
              <a:t> (HR, SL, EN)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 u="sng" dirty="0">
                <a:solidFill>
                  <a:schemeClr val="hlink"/>
                </a:solidFill>
                <a:hlinkClick r:id="rId5"/>
              </a:rPr>
              <a:t>http://lightbot.com/flash.html</a:t>
            </a:r>
            <a:endParaRPr sz="2800" dirty="0"/>
          </a:p>
        </p:txBody>
      </p:sp>
      <p:sp>
        <p:nvSpPr>
          <p:cNvPr id="286" name="Google Shape;286;p21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444" cy="23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sole responsibility for the content of this presentation lies with the authors. It does not necessarily reflect the opinion of the European Union.</a:t>
            </a:r>
            <a:endParaRPr/>
          </a:p>
        </p:txBody>
      </p:sp>
      <p:sp>
        <p:nvSpPr>
          <p:cNvPr id="287" name="Google Shape;287;p21"/>
          <p:cNvSpPr txBox="1">
            <a:spLocks noGrp="1"/>
          </p:cNvSpPr>
          <p:nvPr>
            <p:ph type="sldNum" idx="12"/>
          </p:nvPr>
        </p:nvSpPr>
        <p:spPr>
          <a:xfrm>
            <a:off x="6297840" y="6210417"/>
            <a:ext cx="552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2"/>
          <p:cNvSpPr txBox="1">
            <a:spLocks noGrp="1"/>
          </p:cNvSpPr>
          <p:nvPr>
            <p:ph type="title"/>
          </p:nvPr>
        </p:nvSpPr>
        <p:spPr>
          <a:xfrm>
            <a:off x="1595336" y="365125"/>
            <a:ext cx="88327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4400"/>
              <a:buFont typeface="Calibri"/>
              <a:buNone/>
            </a:pPr>
            <a:r>
              <a:rPr lang="en-GB" dirty="0"/>
              <a:t>Questions to help prepare </a:t>
            </a:r>
            <a:br>
              <a:rPr lang="en-GB" dirty="0"/>
            </a:br>
            <a:r>
              <a:rPr lang="en-GB" dirty="0"/>
              <a:t>a “learning package”</a:t>
            </a:r>
            <a:endParaRPr dirty="0"/>
          </a:p>
        </p:txBody>
      </p:sp>
      <p:sp>
        <p:nvSpPr>
          <p:cNvPr id="293" name="Google Shape;293;p22"/>
          <p:cNvSpPr txBox="1">
            <a:spLocks noGrp="1"/>
          </p:cNvSpPr>
          <p:nvPr>
            <p:ph type="body" idx="1"/>
          </p:nvPr>
        </p:nvSpPr>
        <p:spPr>
          <a:xfrm>
            <a:off x="1595336" y="1825625"/>
            <a:ext cx="9957871" cy="4301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To whom is the game intended?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How will the game be included in the classroom (introduction to the new material, during the class, repetition, tasks, ...)?</a:t>
            </a:r>
            <a:endParaRPr dirty="0"/>
          </a:p>
          <a:p>
            <a:pPr marL="228600" lvl="0" indent="-228600">
              <a:lnSpc>
                <a:spcPct val="80000"/>
              </a:lnSpc>
              <a:buSzPts val="2800"/>
            </a:pPr>
            <a:r>
              <a:rPr lang="en-GB" dirty="0"/>
              <a:t>Are there any instructions? How will they be delivered to students?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What role will the teacher have?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Is additional material needed (worksheets, ...)?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What activities will be conducted before and after playing the game?</a:t>
            </a:r>
            <a:endParaRPr dirty="0"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How will the game analysis (reflection) be performed?</a:t>
            </a:r>
            <a:endParaRPr dirty="0"/>
          </a:p>
        </p:txBody>
      </p:sp>
      <p:sp>
        <p:nvSpPr>
          <p:cNvPr id="294" name="Google Shape;294;p22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444" cy="23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sole responsibility for the content of this presentation lies with the authors. It does not necessarily reflect the opinion of the European Union.</a:t>
            </a:r>
            <a:endParaRPr/>
          </a:p>
        </p:txBody>
      </p:sp>
      <p:sp>
        <p:nvSpPr>
          <p:cNvPr id="295" name="Google Shape;295;p22"/>
          <p:cNvSpPr txBox="1">
            <a:spLocks noGrp="1"/>
          </p:cNvSpPr>
          <p:nvPr>
            <p:ph type="sldNum" idx="12"/>
          </p:nvPr>
        </p:nvSpPr>
        <p:spPr>
          <a:xfrm>
            <a:off x="6297840" y="6210417"/>
            <a:ext cx="552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3"/>
          <p:cNvSpPr txBox="1">
            <a:spLocks noGrp="1"/>
          </p:cNvSpPr>
          <p:nvPr>
            <p:ph type="title"/>
          </p:nvPr>
        </p:nvSpPr>
        <p:spPr>
          <a:xfrm>
            <a:off x="1595336" y="365125"/>
            <a:ext cx="88327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4400"/>
              <a:buFont typeface="Calibri"/>
              <a:buNone/>
            </a:pPr>
            <a:r>
              <a:rPr lang="en-GB"/>
              <a:t>Questions</a:t>
            </a:r>
            <a:endParaRPr/>
          </a:p>
        </p:txBody>
      </p:sp>
      <p:sp>
        <p:nvSpPr>
          <p:cNvPr id="301" name="Google Shape;301;p23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444" cy="23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sole responsibility for the content of this presentation lies with the authors. It does not necessarily reflect the opinion of the European Union.</a:t>
            </a:r>
            <a:endParaRPr/>
          </a:p>
        </p:txBody>
      </p:sp>
      <p:sp>
        <p:nvSpPr>
          <p:cNvPr id="302" name="Google Shape;302;p23"/>
          <p:cNvSpPr txBox="1">
            <a:spLocks noGrp="1"/>
          </p:cNvSpPr>
          <p:nvPr>
            <p:ph type="sldNum" idx="12"/>
          </p:nvPr>
        </p:nvSpPr>
        <p:spPr>
          <a:xfrm>
            <a:off x="6297840" y="6210417"/>
            <a:ext cx="552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pic>
        <p:nvPicPr>
          <p:cNvPr id="303" name="Google Shape;30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0498" y="2676608"/>
            <a:ext cx="1994684" cy="1994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1595336" y="365125"/>
            <a:ext cx="88327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4400"/>
              <a:buFont typeface="Calibri"/>
              <a:buNone/>
            </a:pPr>
            <a:r>
              <a:rPr lang="en-GB"/>
              <a:t>Agenda</a:t>
            </a:r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1595336" y="1825625"/>
            <a:ext cx="9957871" cy="443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Games in child development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Educational games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Educational games in the learning process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C8E"/>
              </a:buClr>
              <a:buSzPts val="2800"/>
              <a:buNone/>
            </a:pPr>
            <a:r>
              <a:rPr lang="en-GB" dirty="0">
                <a:solidFill>
                  <a:srgbClr val="0E2C8E"/>
                </a:solidFill>
              </a:rPr>
              <a:t>      </a:t>
            </a:r>
            <a:r>
              <a:rPr lang="en-GB">
                <a:solidFill>
                  <a:srgbClr val="0E2C8E"/>
                </a:solidFill>
              </a:rPr>
              <a:t>	</a:t>
            </a:r>
            <a:endParaRPr dirty="0"/>
          </a:p>
        </p:txBody>
      </p:sp>
      <p:sp>
        <p:nvSpPr>
          <p:cNvPr id="113" name="Google Shape;113;p3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444" cy="23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sole responsibility for the content of this presentation lies with the authors. It does not necessarily reflect the opinion of the European Union.</a:t>
            </a:r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sldNum" idx="12"/>
          </p:nvPr>
        </p:nvSpPr>
        <p:spPr>
          <a:xfrm>
            <a:off x="6297840" y="6210417"/>
            <a:ext cx="552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1595336" y="365125"/>
            <a:ext cx="88327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4400"/>
              <a:buFont typeface="Calibri"/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122" name="Google Shape;122;p4"/>
          <p:cNvSpPr txBox="1">
            <a:spLocks noGrp="1"/>
          </p:cNvSpPr>
          <p:nvPr>
            <p:ph type="body" idx="1"/>
          </p:nvPr>
        </p:nvSpPr>
        <p:spPr>
          <a:xfrm>
            <a:off x="1595336" y="2024544"/>
            <a:ext cx="5784410" cy="3832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Characteristics of efficient approaches to learning: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dirty="0"/>
              <a:t>s</a:t>
            </a:r>
            <a:r>
              <a:rPr lang="en-GB" dirty="0" err="1"/>
              <a:t>tudent-centered</a:t>
            </a:r>
            <a:r>
              <a:rPr lang="en-GB" dirty="0"/>
              <a:t>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active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dirty="0"/>
              <a:t>p</a:t>
            </a:r>
            <a:r>
              <a:rPr lang="en-GB" dirty="0" err="1"/>
              <a:t>roblem</a:t>
            </a:r>
            <a:r>
              <a:rPr lang="en-GB" dirty="0"/>
              <a:t>-based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directed to higher-order educational goals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motivational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supported by ICT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23" name="Google Shape;123;p4"/>
          <p:cNvSpPr/>
          <p:nvPr/>
        </p:nvSpPr>
        <p:spPr>
          <a:xfrm>
            <a:off x="2033195" y="5639591"/>
            <a:ext cx="919778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Educational games can integrate most of these characteristics!</a:t>
            </a:r>
            <a:endParaRPr sz="2400" b="0" i="0" u="none" strike="noStrike" cap="none">
              <a:solidFill>
                <a:srgbClr val="0E2C8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444" cy="23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sole responsibility for the content of this presentation lies with the authors. It does not necessarily reflect the opinion of the European Union.</a:t>
            </a:r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sldNum" idx="12"/>
          </p:nvPr>
        </p:nvSpPr>
        <p:spPr>
          <a:xfrm>
            <a:off x="6297840" y="6210417"/>
            <a:ext cx="552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 l="1102" t="1707" r="1391" b="1031"/>
          <a:stretch/>
        </p:blipFill>
        <p:spPr>
          <a:xfrm>
            <a:off x="7516536" y="2108709"/>
            <a:ext cx="4364477" cy="2958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595336" y="365125"/>
            <a:ext cx="88327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4400"/>
              <a:buFont typeface="Calibri"/>
              <a:buNone/>
            </a:pPr>
            <a:r>
              <a:rPr lang="en-GB"/>
              <a:t>Influence of games on </a:t>
            </a:r>
            <a:r>
              <a:rPr lang="en-GB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textRoundtripDataId="1"/>
                  </a:ext>
                </a:extLst>
              </a:rPr>
              <a:t>child</a:t>
            </a:r>
            <a:r>
              <a:rPr lang="en-GB"/>
              <a:t> development</a:t>
            </a:r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595335" y="2067708"/>
            <a:ext cx="7602454" cy="4476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>
              <a:spcBef>
                <a:spcPts val="0"/>
              </a:spcBef>
              <a:buSzPts val="2800"/>
            </a:pPr>
            <a:r>
              <a:rPr lang="en-GB" dirty="0"/>
              <a:t>Importance of child’s play on the development of emotional, social, physical and cognitive</a:t>
            </a:r>
            <a:r>
              <a:rPr lang="hr-HR" dirty="0"/>
              <a:t> </a:t>
            </a:r>
            <a:r>
              <a:rPr lang="en-US" dirty="0"/>
              <a:t>growth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Play is one of the most important activities for the development of important skills for life, regardless of age or level of development: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quick adoption to new circumstances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dirty="0"/>
              <a:t>handling change with ease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During play, the child discovers basic concepts from the real world and the first fundamental relationships between them are created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34" name="Google Shape;134;p5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444" cy="23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sole responsibility for the content of this presentation lies with the authors. It does not necessarily reflect the opinion of the European Union.</a:t>
            </a:r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sldNum" idx="12"/>
          </p:nvPr>
        </p:nvSpPr>
        <p:spPr>
          <a:xfrm>
            <a:off x="6297840" y="6210417"/>
            <a:ext cx="552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136" name="Google Shape;136;p5" descr="Car, Toy, Childhood, Child, Boy, Fun, Kid, Vehic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9844" y="4321552"/>
            <a:ext cx="2415568" cy="1610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9844" y="2234655"/>
            <a:ext cx="2415569" cy="160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body" idx="1"/>
          </p:nvPr>
        </p:nvSpPr>
        <p:spPr>
          <a:xfrm>
            <a:off x="1524000" y="1752600"/>
            <a:ext cx="10217400" cy="45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35"/>
              <a:buNone/>
            </a:pPr>
            <a:r>
              <a:rPr lang="en-GB" sz="2635" b="1" dirty="0" err="1"/>
              <a:t>Vygotsky</a:t>
            </a:r>
            <a:r>
              <a:rPr lang="en-GB" sz="2635" b="1" dirty="0"/>
              <a:t> (1896 - 1934): </a:t>
            </a:r>
            <a:r>
              <a:rPr lang="en-GB" sz="2635" dirty="0"/>
              <a:t>“Play contains in a concentrated form all developmental tendencies - the most significant psychological achievements of the early childhood occur while children engage in play.”</a:t>
            </a:r>
            <a:endParaRPr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35"/>
              <a:buNone/>
            </a:pPr>
            <a:r>
              <a:rPr lang="en-GB" sz="2635" b="1" dirty="0"/>
              <a:t>Jean Piaget (1896 – 1980):</a:t>
            </a:r>
            <a:endParaRPr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5"/>
              <a:buChar char="•"/>
            </a:pPr>
            <a:r>
              <a:rPr lang="en-GB" sz="2635" dirty="0"/>
              <a:t>“Play is the incorporation of new intellectual material into the already existing cognitive structures, without a corresponding alteration of the structures themselves.”</a:t>
            </a:r>
            <a:endParaRPr dirty="0"/>
          </a:p>
          <a:p>
            <a:pPr marL="68580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5"/>
              <a:buChar char="•"/>
            </a:pPr>
            <a:r>
              <a:rPr lang="en-GB" sz="2635" dirty="0"/>
              <a:t>“Play is the consolidation of newly learned behaviour. Repetition of learned concepts makes them an established part of the mental repertoire.”</a:t>
            </a:r>
            <a:endParaRPr dirty="0"/>
          </a:p>
          <a:p>
            <a:pPr marL="0" lvl="1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35"/>
              <a:buNone/>
            </a:pPr>
            <a:r>
              <a:rPr lang="en-GB" sz="2635" b="1" dirty="0"/>
              <a:t>Jerome Bruner (1915 – 2016): </a:t>
            </a:r>
            <a:r>
              <a:rPr lang="en-GB" sz="2635" dirty="0"/>
              <a:t>“Play provides a </a:t>
            </a:r>
            <a:r>
              <a:rPr lang="en-GB" sz="2635" b="1" dirty="0"/>
              <a:t>comfortable</a:t>
            </a:r>
            <a:r>
              <a:rPr lang="en-GB" sz="2635" dirty="0"/>
              <a:t> and </a:t>
            </a:r>
            <a:r>
              <a:rPr lang="en-GB" sz="2635" b="1" dirty="0"/>
              <a:t>relaxed atmosphere </a:t>
            </a:r>
            <a:r>
              <a:rPr lang="en-GB" sz="2635" dirty="0"/>
              <a:t>in which children can learn to </a:t>
            </a:r>
            <a:r>
              <a:rPr lang="en-GB" sz="2635" b="1" dirty="0"/>
              <a:t>solve</a:t>
            </a:r>
            <a:r>
              <a:rPr lang="en-GB" sz="2635" dirty="0"/>
              <a:t> a variety of </a:t>
            </a:r>
            <a:r>
              <a:rPr lang="en-GB" sz="2635" b="1" dirty="0"/>
              <a:t>problems</a:t>
            </a:r>
            <a:r>
              <a:rPr lang="en-GB" sz="2635" dirty="0"/>
              <a:t>, making them able to efficiently </a:t>
            </a:r>
            <a:r>
              <a:rPr lang="en-GB" sz="2635" b="1" dirty="0"/>
              <a:t>cope</a:t>
            </a:r>
            <a:r>
              <a:rPr lang="en-GB" sz="2635" dirty="0"/>
              <a:t> with </a:t>
            </a:r>
            <a:r>
              <a:rPr lang="en-GB" sz="2635" b="1" dirty="0"/>
              <a:t>complex</a:t>
            </a:r>
            <a:r>
              <a:rPr lang="en-GB" sz="2635" dirty="0"/>
              <a:t> </a:t>
            </a:r>
            <a:r>
              <a:rPr lang="en-GB" sz="2635" b="1" dirty="0"/>
              <a:t>problems</a:t>
            </a:r>
            <a:r>
              <a:rPr lang="en-GB" sz="2635" dirty="0"/>
              <a:t> of the real world.”</a:t>
            </a:r>
            <a:endParaRPr dirty="0"/>
          </a:p>
          <a:p>
            <a:pPr marL="228600" lvl="0" indent="-7747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380" b="1" dirty="0"/>
          </a:p>
        </p:txBody>
      </p:sp>
      <p:sp>
        <p:nvSpPr>
          <p:cNvPr id="144" name="Google Shape;144;p6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444" cy="23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sole responsibility for the content of this presentation lies with the authors. It does not necessarily reflect the opinion of the European Union.</a:t>
            </a:r>
            <a:endParaRPr/>
          </a:p>
        </p:txBody>
      </p:sp>
      <p:sp>
        <p:nvSpPr>
          <p:cNvPr id="145" name="Google Shape;145;p6"/>
          <p:cNvSpPr txBox="1">
            <a:spLocks noGrp="1"/>
          </p:cNvSpPr>
          <p:nvPr>
            <p:ph type="sldNum" idx="12"/>
          </p:nvPr>
        </p:nvSpPr>
        <p:spPr>
          <a:xfrm>
            <a:off x="6297840" y="6210417"/>
            <a:ext cx="552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sp>
        <p:nvSpPr>
          <p:cNvPr id="146" name="Google Shape;146;p6"/>
          <p:cNvSpPr txBox="1">
            <a:spLocks noGrp="1"/>
          </p:cNvSpPr>
          <p:nvPr>
            <p:ph type="title"/>
          </p:nvPr>
        </p:nvSpPr>
        <p:spPr>
          <a:xfrm>
            <a:off x="1595336" y="365125"/>
            <a:ext cx="88327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4400"/>
              <a:buFont typeface="Calibri"/>
              <a:buNone/>
            </a:pPr>
            <a:r>
              <a:rPr lang="en-GB"/>
              <a:t>Games in human development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>
            <a:spLocks noGrp="1"/>
          </p:cNvSpPr>
          <p:nvPr>
            <p:ph type="title"/>
          </p:nvPr>
        </p:nvSpPr>
        <p:spPr>
          <a:xfrm>
            <a:off x="1595336" y="365125"/>
            <a:ext cx="88327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4000"/>
              <a:buFont typeface="Calibri"/>
              <a:buNone/>
            </a:pPr>
            <a:r>
              <a:rPr lang="en-GB" sz="4000" dirty="0"/>
              <a:t>Specific characteristics of Digital Generation learners </a:t>
            </a:r>
            <a:r>
              <a:rPr lang="en-GB" sz="2000" dirty="0"/>
              <a:t>(</a:t>
            </a:r>
            <a:r>
              <a:rPr lang="en-GB" sz="2000" dirty="0" err="1"/>
              <a:t>Prensky</a:t>
            </a:r>
            <a:r>
              <a:rPr lang="en-GB" sz="2000" dirty="0"/>
              <a:t>, 2001)</a:t>
            </a:r>
            <a:endParaRPr sz="4000" dirty="0"/>
          </a:p>
        </p:txBody>
      </p:sp>
      <p:sp>
        <p:nvSpPr>
          <p:cNvPr id="153" name="Google Shape;153;p7"/>
          <p:cNvSpPr txBox="1">
            <a:spLocks noGrp="1"/>
          </p:cNvSpPr>
          <p:nvPr>
            <p:ph type="body" idx="1"/>
          </p:nvPr>
        </p:nvSpPr>
        <p:spPr>
          <a:xfrm>
            <a:off x="1595336" y="2024544"/>
            <a:ext cx="7129116" cy="410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0400" lvl="1" indent="-230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 dirty="0"/>
              <a:t>Technology usage fluency </a:t>
            </a:r>
            <a:endParaRPr dirty="0"/>
          </a:p>
          <a:p>
            <a:pPr marL="230400" lvl="1" indent="-230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 dirty="0"/>
              <a:t>Multi-tasking</a:t>
            </a:r>
            <a:endParaRPr dirty="0"/>
          </a:p>
          <a:p>
            <a:pPr marL="230400" lvl="1" indent="-230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 dirty="0"/>
              <a:t>Individualization and personalization </a:t>
            </a:r>
            <a:endParaRPr dirty="0"/>
          </a:p>
          <a:p>
            <a:pPr marL="230400" lvl="1" indent="-230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 dirty="0"/>
              <a:t>Increased connectedness </a:t>
            </a:r>
            <a:endParaRPr dirty="0"/>
          </a:p>
          <a:p>
            <a:pPr marL="230400" lvl="1" indent="-230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 dirty="0"/>
              <a:t>Immediacy</a:t>
            </a:r>
            <a:endParaRPr dirty="0"/>
          </a:p>
          <a:p>
            <a:pPr marL="230400" lvl="1" indent="-230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 dirty="0"/>
              <a:t>Multiple media types </a:t>
            </a:r>
            <a:endParaRPr dirty="0"/>
          </a:p>
          <a:p>
            <a:pPr marL="230400" lvl="1" indent="-230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 dirty="0"/>
              <a:t>Engagement and working attitude</a:t>
            </a:r>
            <a:endParaRPr dirty="0"/>
          </a:p>
          <a:p>
            <a:pPr marL="230400" lvl="1" indent="-230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 dirty="0"/>
              <a:t>Sociality and team spirit</a:t>
            </a:r>
            <a:endParaRPr dirty="0"/>
          </a:p>
          <a:p>
            <a:pPr marL="268288" lvl="0" indent="-90488" algn="l" rtl="0">
              <a:lnSpc>
                <a:spcPct val="112857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154" name="Google Shape;154;p7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444" cy="23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sole responsibility for the content of this presentation lies with the authors. It does not necessarily reflect the opinion of the European Union.</a:t>
            </a:r>
            <a:endParaRPr/>
          </a:p>
        </p:txBody>
      </p:sp>
      <p:sp>
        <p:nvSpPr>
          <p:cNvPr id="155" name="Google Shape;155;p7"/>
          <p:cNvSpPr txBox="1">
            <a:spLocks noGrp="1"/>
          </p:cNvSpPr>
          <p:nvPr>
            <p:ph type="sldNum" idx="12"/>
          </p:nvPr>
        </p:nvSpPr>
        <p:spPr>
          <a:xfrm>
            <a:off x="6297840" y="6210417"/>
            <a:ext cx="552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156" name="Google Shape;15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2960" y="2144084"/>
            <a:ext cx="2664015" cy="376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"/>
          <p:cNvSpPr txBox="1"/>
          <p:nvPr/>
        </p:nvSpPr>
        <p:spPr>
          <a:xfrm rot="-5400000">
            <a:off x="9485525" y="3589963"/>
            <a:ext cx="438912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https://commons.wikimedia.org/wiki/File:Child_with_Apple_iPad.jpg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>
            <a:off x="1606641" y="461037"/>
            <a:ext cx="837088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3959"/>
              <a:buFont typeface="Calibri"/>
              <a:buNone/>
            </a:pPr>
            <a:r>
              <a:rPr lang="en-GB" sz="3959" dirty="0"/>
              <a:t>Additional characteristics of “</a:t>
            </a:r>
            <a:r>
              <a:rPr lang="en-GB" sz="3959" i="1" dirty="0"/>
              <a:t>gamers</a:t>
            </a:r>
            <a:r>
              <a:rPr lang="en-GB" sz="3959" dirty="0"/>
              <a:t>”</a:t>
            </a:r>
            <a:endParaRPr sz="1979" dirty="0"/>
          </a:p>
        </p:txBody>
      </p:sp>
      <p:sp>
        <p:nvSpPr>
          <p:cNvPr id="164" name="Google Shape;164;p8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444" cy="23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sole responsibility for the content of this presentation lies with the authors. It does not necessarily reflect the opinion of the European Union.</a:t>
            </a:r>
            <a:endParaRPr/>
          </a:p>
        </p:txBody>
      </p:sp>
      <p:sp>
        <p:nvSpPr>
          <p:cNvPr id="165" name="Google Shape;165;p8"/>
          <p:cNvSpPr txBox="1">
            <a:spLocks noGrp="1"/>
          </p:cNvSpPr>
          <p:nvPr>
            <p:ph type="sldNum" idx="12"/>
          </p:nvPr>
        </p:nvSpPr>
        <p:spPr>
          <a:xfrm>
            <a:off x="6297840" y="6210417"/>
            <a:ext cx="552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166" name="Google Shape;166;p8"/>
          <p:cNvSpPr txBox="1"/>
          <p:nvPr/>
        </p:nvSpPr>
        <p:spPr>
          <a:xfrm>
            <a:off x="1606641" y="2054711"/>
            <a:ext cx="7642134" cy="3988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Ability to follow instructions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Possession of problem-solving strategies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 thinking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Random access to resources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Increased hand-eye coordination </a:t>
            </a:r>
            <a:b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fine motor skills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Spatial reasoning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Stimulating learning experience</a:t>
            </a:r>
            <a:endParaRPr dirty="0"/>
          </a:p>
          <a:p>
            <a:pPr marL="447675" marR="0" lvl="1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8" descr="Gamer, Vector, Character, Video Game, Game Conso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3257" y="1937893"/>
            <a:ext cx="1151725" cy="1452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1568" y="3597052"/>
            <a:ext cx="3674413" cy="2445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>
            <a:spLocks noGrp="1"/>
          </p:cNvSpPr>
          <p:nvPr>
            <p:ph type="title"/>
          </p:nvPr>
        </p:nvSpPr>
        <p:spPr>
          <a:xfrm>
            <a:off x="1595336" y="365125"/>
            <a:ext cx="88327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2C8E"/>
              </a:buClr>
              <a:buSzPts val="4400"/>
              <a:buFont typeface="Calibri"/>
              <a:buNone/>
            </a:pPr>
            <a:r>
              <a:rPr lang="en-GB"/>
              <a:t>Games and learning theories 1/2</a:t>
            </a:r>
            <a:endParaRPr/>
          </a:p>
        </p:txBody>
      </p:sp>
      <p:sp>
        <p:nvSpPr>
          <p:cNvPr id="175" name="Google Shape;175;p9"/>
          <p:cNvSpPr txBox="1">
            <a:spLocks noGrp="1"/>
          </p:cNvSpPr>
          <p:nvPr>
            <p:ph type="body" idx="1"/>
          </p:nvPr>
        </p:nvSpPr>
        <p:spPr>
          <a:xfrm>
            <a:off x="1595336" y="2050975"/>
            <a:ext cx="6160928" cy="285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GB" sz="2590" b="1" dirty="0"/>
              <a:t>Behaviourism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5"/>
              <a:buChar char="•"/>
            </a:pPr>
            <a:r>
              <a:rPr lang="en-GB" sz="2405" dirty="0"/>
              <a:t>one correct answer, immediate response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5"/>
              <a:buChar char="•"/>
            </a:pPr>
            <a:r>
              <a:rPr lang="en-GB" sz="2405" dirty="0"/>
              <a:t>positive response (happy sound, positive character reaction that stimulate positive emotions)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5"/>
              <a:buChar char="•"/>
            </a:pPr>
            <a:r>
              <a:rPr lang="en-GB" sz="2405" dirty="0"/>
              <a:t>games that have a drill and practice concept build in (e.g. multiplication table)</a:t>
            </a:r>
            <a:endParaRPr dirty="0"/>
          </a:p>
          <a:p>
            <a:pPr marL="685800" lvl="1" indent="-1346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endParaRPr sz="1480" dirty="0">
              <a:solidFill>
                <a:srgbClr val="7030A0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20" dirty="0">
              <a:solidFill>
                <a:srgbClr val="7030A0"/>
              </a:solidFill>
            </a:endParaRPr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20" dirty="0"/>
          </a:p>
          <a:p>
            <a:pPr marL="685800" lvl="1" indent="-8763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endParaRPr sz="2220" dirty="0"/>
          </a:p>
        </p:txBody>
      </p:sp>
      <p:sp>
        <p:nvSpPr>
          <p:cNvPr id="176" name="Google Shape;176;p9"/>
          <p:cNvSpPr txBox="1">
            <a:spLocks noGrp="1"/>
          </p:cNvSpPr>
          <p:nvPr>
            <p:ph type="ftr" idx="11"/>
          </p:nvPr>
        </p:nvSpPr>
        <p:spPr>
          <a:xfrm>
            <a:off x="1498331" y="6544273"/>
            <a:ext cx="8200444" cy="23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sole responsibility for the content of this presentation lies with the authors. It does not necessarily reflect the opinion of the European Union.</a:t>
            </a:r>
            <a:endParaRPr/>
          </a:p>
        </p:txBody>
      </p:sp>
      <p:sp>
        <p:nvSpPr>
          <p:cNvPr id="177" name="Google Shape;177;p9"/>
          <p:cNvSpPr txBox="1">
            <a:spLocks noGrp="1"/>
          </p:cNvSpPr>
          <p:nvPr>
            <p:ph type="sldNum" idx="12"/>
          </p:nvPr>
        </p:nvSpPr>
        <p:spPr>
          <a:xfrm>
            <a:off x="6297840" y="6210417"/>
            <a:ext cx="5528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178" name="Google Shape;178;p9"/>
          <p:cNvSpPr txBox="1"/>
          <p:nvPr/>
        </p:nvSpPr>
        <p:spPr>
          <a:xfrm>
            <a:off x="1498331" y="4633637"/>
            <a:ext cx="10217778" cy="2239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Constructivsm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learning is an 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active process 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constructing knowledge, built 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recursively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knowledge that the 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already has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 </a:t>
            </a:r>
            <a:r>
              <a:rPr lang="en-GB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where the students can construct their own knowledge</a:t>
            </a:r>
            <a:endParaRPr sz="2400" b="0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9" descr="Doll, Baby Girl, Teacher"/>
          <p:cNvPicPr preferRelativeResize="0"/>
          <p:nvPr/>
        </p:nvPicPr>
        <p:blipFill rotWithShape="1">
          <a:blip r:embed="rId3">
            <a:alphaModFix/>
          </a:blip>
          <a:srcRect t="2943" b="12985"/>
          <a:stretch/>
        </p:blipFill>
        <p:spPr>
          <a:xfrm>
            <a:off x="7885355" y="2205318"/>
            <a:ext cx="3927759" cy="2338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LAT_v5_3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1579</Words>
  <Application>Microsoft Office PowerPoint</Application>
  <PresentationFormat>Widescreen</PresentationFormat>
  <Paragraphs>208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GLAT_v5_3</vt:lpstr>
      <vt:lpstr>PowerPoint Presentation</vt:lpstr>
      <vt:lpstr>Authors and licence</vt:lpstr>
      <vt:lpstr>Agenda</vt:lpstr>
      <vt:lpstr>Introduction</vt:lpstr>
      <vt:lpstr>Influence of games on child development</vt:lpstr>
      <vt:lpstr>Games in human development</vt:lpstr>
      <vt:lpstr>Specific characteristics of Digital Generation learners (Prensky, 2001)</vt:lpstr>
      <vt:lpstr>Additional characteristics of “gamers”</vt:lpstr>
      <vt:lpstr>Games and learning theories 1/2</vt:lpstr>
      <vt:lpstr>PowerPoint Presentation</vt:lpstr>
      <vt:lpstr>Educational games</vt:lpstr>
      <vt:lpstr>Educational games</vt:lpstr>
      <vt:lpstr>Eductional game elements</vt:lpstr>
      <vt:lpstr>Educational games in the learning process</vt:lpstr>
      <vt:lpstr>Methodologies for using games for learning</vt:lpstr>
      <vt:lpstr>Implementation of games into the learning process</vt:lpstr>
      <vt:lpstr>“Learning package”</vt:lpstr>
      <vt:lpstr>Exploring existing games</vt:lpstr>
      <vt:lpstr>Exploring existing games</vt:lpstr>
      <vt:lpstr>Preparing “learning package”</vt:lpstr>
      <vt:lpstr>Preparing „learning package”</vt:lpstr>
      <vt:lpstr>Questions to help prepare  a “learning package”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2019-10-30T09:42:39Z</dcterms:created>
  <dcterms:modified xsi:type="dcterms:W3CDTF">2019-10-30T10:28:33Z</dcterms:modified>
</cp:coreProperties>
</file>