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94" r:id="rId2"/>
    <p:sldId id="289" r:id="rId3"/>
    <p:sldId id="295" r:id="rId4"/>
    <p:sldId id="270" r:id="rId5"/>
    <p:sldId id="264" r:id="rId6"/>
    <p:sldId id="268" r:id="rId7"/>
    <p:sldId id="272" r:id="rId8"/>
    <p:sldId id="273" r:id="rId9"/>
    <p:sldId id="298" r:id="rId10"/>
    <p:sldId id="263" r:id="rId11"/>
    <p:sldId id="274" r:id="rId12"/>
    <p:sldId id="275" r:id="rId13"/>
    <p:sldId id="277" r:id="rId14"/>
    <p:sldId id="287" r:id="rId15"/>
    <p:sldId id="276" r:id="rId16"/>
    <p:sldId id="278" r:id="rId17"/>
    <p:sldId id="279" r:id="rId18"/>
    <p:sldId id="286" r:id="rId19"/>
    <p:sldId id="280" r:id="rId20"/>
    <p:sldId id="296" r:id="rId21"/>
    <p:sldId id="285" r:id="rId22"/>
    <p:sldId id="293" r:id="rId23"/>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00528E"/>
    <a:srgbClr val="0E2C8E"/>
    <a:srgbClr val="28A4FF"/>
    <a:srgbClr val="275A9F"/>
    <a:srgbClr val="020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6693A-F16E-444A-95A5-54E8DEB1EAD0}" v="3" dt="2019-10-19T10:17:36.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14" autoAdjust="0"/>
  </p:normalViewPr>
  <p:slideViewPr>
    <p:cSldViewPr snapToGrid="0">
      <p:cViewPr varScale="1">
        <p:scale>
          <a:sx n="89" d="100"/>
          <a:sy n="89" d="100"/>
        </p:scale>
        <p:origin x="1296" y="90"/>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ša Hoić-Božić" userId="1a7de0a7-996b-4332-85f9-753b5b85b38c" providerId="ADAL" clId="{2696693A-F16E-444A-95A5-54E8DEB1EAD0}"/>
    <pc:docChg chg="custSel modSld">
      <pc:chgData name="Nataša Hoić-Božić" userId="1a7de0a7-996b-4332-85f9-753b5b85b38c" providerId="ADAL" clId="{2696693A-F16E-444A-95A5-54E8DEB1EAD0}" dt="2019-10-19T10:17:42.589" v="17" actId="20577"/>
      <pc:docMkLst>
        <pc:docMk/>
      </pc:docMkLst>
      <pc:sldChg chg="modSp">
        <pc:chgData name="Nataša Hoić-Božić" userId="1a7de0a7-996b-4332-85f9-753b5b85b38c" providerId="ADAL" clId="{2696693A-F16E-444A-95A5-54E8DEB1EAD0}" dt="2019-10-19T10:06:05.749" v="4" actId="6549"/>
        <pc:sldMkLst>
          <pc:docMk/>
          <pc:sldMk cId="1080669048" sldId="276"/>
        </pc:sldMkLst>
        <pc:graphicFrameChg chg="modGraphic">
          <ac:chgData name="Nataša Hoić-Božić" userId="1a7de0a7-996b-4332-85f9-753b5b85b38c" providerId="ADAL" clId="{2696693A-F16E-444A-95A5-54E8DEB1EAD0}" dt="2019-10-19T10:06:05.749" v="4" actId="6549"/>
          <ac:graphicFrameMkLst>
            <pc:docMk/>
            <pc:sldMk cId="1080669048" sldId="276"/>
            <ac:graphicFrameMk id="12" creationId="{00000000-0000-0000-0000-000000000000}"/>
          </ac:graphicFrameMkLst>
        </pc:graphicFrameChg>
      </pc:sldChg>
      <pc:sldChg chg="modSp">
        <pc:chgData name="Nataša Hoić-Božić" userId="1a7de0a7-996b-4332-85f9-753b5b85b38c" providerId="ADAL" clId="{2696693A-F16E-444A-95A5-54E8DEB1EAD0}" dt="2019-10-19T10:12:47.825" v="14"/>
        <pc:sldMkLst>
          <pc:docMk/>
          <pc:sldMk cId="2782600135" sldId="280"/>
        </pc:sldMkLst>
        <pc:picChg chg="mod">
          <ac:chgData name="Nataša Hoić-Božić" userId="1a7de0a7-996b-4332-85f9-753b5b85b38c" providerId="ADAL" clId="{2696693A-F16E-444A-95A5-54E8DEB1EAD0}" dt="2019-10-19T10:12:47.825" v="14"/>
          <ac:picMkLst>
            <pc:docMk/>
            <pc:sldMk cId="2782600135" sldId="280"/>
            <ac:picMk id="8" creationId="{00000000-0000-0000-0000-000000000000}"/>
          </ac:picMkLst>
        </pc:picChg>
      </pc:sldChg>
      <pc:sldChg chg="modSp">
        <pc:chgData name="Nataša Hoić-Božić" userId="1a7de0a7-996b-4332-85f9-753b5b85b38c" providerId="ADAL" clId="{2696693A-F16E-444A-95A5-54E8DEB1EAD0}" dt="2019-10-19T10:17:42.589" v="17" actId="20577"/>
        <pc:sldMkLst>
          <pc:docMk/>
          <pc:sldMk cId="2611088484" sldId="285"/>
        </pc:sldMkLst>
        <pc:spChg chg="mod">
          <ac:chgData name="Nataša Hoić-Božić" userId="1a7de0a7-996b-4332-85f9-753b5b85b38c" providerId="ADAL" clId="{2696693A-F16E-444A-95A5-54E8DEB1EAD0}" dt="2019-10-19T10:17:42.589" v="17" actId="20577"/>
          <ac:spMkLst>
            <pc:docMk/>
            <pc:sldMk cId="2611088484" sldId="285"/>
            <ac:spMk id="7" creationId="{00000000-0000-0000-0000-000000000000}"/>
          </ac:spMkLst>
        </pc:spChg>
        <pc:picChg chg="mod">
          <ac:chgData name="Nataša Hoić-Božić" userId="1a7de0a7-996b-4332-85f9-753b5b85b38c" providerId="ADAL" clId="{2696693A-F16E-444A-95A5-54E8DEB1EAD0}" dt="2019-10-19T10:17:36.666" v="15"/>
          <ac:picMkLst>
            <pc:docMk/>
            <pc:sldMk cId="2611088484" sldId="285"/>
            <ac:picMk id="8" creationId="{00000000-0000-0000-0000-000000000000}"/>
          </ac:picMkLst>
        </pc:picChg>
      </pc:sldChg>
      <pc:sldChg chg="modSp">
        <pc:chgData name="Nataša Hoić-Božić" userId="1a7de0a7-996b-4332-85f9-753b5b85b38c" providerId="ADAL" clId="{2696693A-F16E-444A-95A5-54E8DEB1EAD0}" dt="2019-10-19T10:07:32.021" v="13" actId="115"/>
        <pc:sldMkLst>
          <pc:docMk/>
          <pc:sldMk cId="1312951455" sldId="286"/>
        </pc:sldMkLst>
        <pc:graphicFrameChg chg="modGraphic">
          <ac:chgData name="Nataša Hoić-Božić" userId="1a7de0a7-996b-4332-85f9-753b5b85b38c" providerId="ADAL" clId="{2696693A-F16E-444A-95A5-54E8DEB1EAD0}" dt="2019-10-19T10:07:32.021" v="13" actId="115"/>
          <ac:graphicFrameMkLst>
            <pc:docMk/>
            <pc:sldMk cId="1312951455" sldId="286"/>
            <ac:graphicFrameMk id="4" creationId="{00000000-0000-0000-0000-000000000000}"/>
          </ac:graphicFrameMkLst>
        </pc:graphicFrameChg>
      </pc:sldChg>
      <pc:sldChg chg="delSp modSp">
        <pc:chgData name="Nataša Hoić-Božić" userId="1a7de0a7-996b-4332-85f9-753b5b85b38c" providerId="ADAL" clId="{2696693A-F16E-444A-95A5-54E8DEB1EAD0}" dt="2019-10-19T10:04:07.273" v="1" actId="6549"/>
        <pc:sldMkLst>
          <pc:docMk/>
          <pc:sldMk cId="318020722" sldId="295"/>
        </pc:sldMkLst>
        <pc:spChg chg="mod">
          <ac:chgData name="Nataša Hoić-Božić" userId="1a7de0a7-996b-4332-85f9-753b5b85b38c" providerId="ADAL" clId="{2696693A-F16E-444A-95A5-54E8DEB1EAD0}" dt="2019-10-19T10:04:07.273" v="1" actId="6549"/>
          <ac:spMkLst>
            <pc:docMk/>
            <pc:sldMk cId="318020722" sldId="295"/>
            <ac:spMk id="12" creationId="{00000000-0000-0000-0000-000000000000}"/>
          </ac:spMkLst>
        </pc:spChg>
        <pc:picChg chg="del">
          <ac:chgData name="Nataša Hoić-Božić" userId="1a7de0a7-996b-4332-85f9-753b5b85b38c" providerId="ADAL" clId="{2696693A-F16E-444A-95A5-54E8DEB1EAD0}" dt="2019-10-19T10:04:04.117" v="0" actId="478"/>
          <ac:picMkLst>
            <pc:docMk/>
            <pc:sldMk cId="318020722" sldId="295"/>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617736-8145-440E-86E1-4A46FD27BF8B}" type="datetimeFigureOut">
              <a:rPr lang="hr-HR" smtClean="0"/>
              <a:pPr/>
              <a:t>30.10.2019.</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64E2F3-CC4D-48A5-B939-194BC7A25B92}" type="slidenum">
              <a:rPr lang="hr-HR" smtClean="0"/>
              <a:pPr/>
              <a:t>‹#›</a:t>
            </a:fld>
            <a:endParaRPr lang="hr-HR"/>
          </a:p>
        </p:txBody>
      </p:sp>
    </p:spTree>
    <p:extLst>
      <p:ext uri="{BB962C8B-B14F-4D97-AF65-F5344CB8AC3E}">
        <p14:creationId xmlns:p14="http://schemas.microsoft.com/office/powerpoint/2010/main" val="1385060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2F873-6935-4F83-B11C-4635B97860A4}" type="datetimeFigureOut">
              <a:rPr lang="hr-HR" smtClean="0"/>
              <a:pPr/>
              <a:t>30.10.2019.</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EC3B5D-08FF-4F72-9903-60899320F843}" type="slidenum">
              <a:rPr lang="hr-HR" smtClean="0"/>
              <a:pPr/>
              <a:t>‹#›</a:t>
            </a:fld>
            <a:endParaRPr lang="hr-HR"/>
          </a:p>
        </p:txBody>
      </p:sp>
    </p:spTree>
    <p:extLst>
      <p:ext uri="{BB962C8B-B14F-4D97-AF65-F5344CB8AC3E}">
        <p14:creationId xmlns:p14="http://schemas.microsoft.com/office/powerpoint/2010/main" val="411309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document with </a:t>
            </a:r>
            <a:r>
              <a:rPr lang="hr-HR" dirty="0" err="1" smtClean="0"/>
              <a:t>the</a:t>
            </a:r>
            <a:r>
              <a:rPr lang="en-US" dirty="0" smtClean="0"/>
              <a:t> template (</a:t>
            </a:r>
            <a:r>
              <a:rPr lang="en-US" dirty="0" err="1" smtClean="0"/>
              <a:t>GLAT_Learning_scenario_template_EN</a:t>
            </a:r>
            <a:r>
              <a:rPr lang="hr-HR" dirty="0" smtClean="0"/>
              <a:t>.</a:t>
            </a:r>
            <a:r>
              <a:rPr lang="hr-HR" dirty="0" err="1" smtClean="0"/>
              <a:t>docx</a:t>
            </a:r>
            <a:r>
              <a:rPr lang="en-US" dirty="0" smtClean="0"/>
              <a:t>) should be in the same folder as this presentation. </a:t>
            </a:r>
            <a:endParaRPr lang="hr-HR" dirty="0" smtClean="0"/>
          </a:p>
          <a:p>
            <a:endParaRPr lang="en-US" dirty="0"/>
          </a:p>
        </p:txBody>
      </p:sp>
      <p:sp>
        <p:nvSpPr>
          <p:cNvPr id="4" name="Slide Number Placeholder 3"/>
          <p:cNvSpPr>
            <a:spLocks noGrp="1"/>
          </p:cNvSpPr>
          <p:nvPr>
            <p:ph type="sldNum" sz="quarter" idx="10"/>
          </p:nvPr>
        </p:nvSpPr>
        <p:spPr/>
        <p:txBody>
          <a:bodyPr/>
          <a:lstStyle/>
          <a:p>
            <a:fld id="{6DEC3B5D-08FF-4F72-9903-60899320F843}" type="slidenum">
              <a:rPr lang="hr-HR" smtClean="0"/>
              <a:pPr/>
              <a:t>12</a:t>
            </a:fld>
            <a:endParaRPr lang="hr-HR"/>
          </a:p>
        </p:txBody>
      </p:sp>
    </p:spTree>
    <p:extLst>
      <p:ext uri="{BB962C8B-B14F-4D97-AF65-F5344CB8AC3E}">
        <p14:creationId xmlns:p14="http://schemas.microsoft.com/office/powerpoint/2010/main" val="56645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document with </a:t>
            </a:r>
            <a:r>
              <a:rPr lang="hr-HR" dirty="0" err="1" smtClean="0"/>
              <a:t>the</a:t>
            </a:r>
            <a:r>
              <a:rPr lang="hr-HR" dirty="0" smtClean="0"/>
              <a:t> </a:t>
            </a:r>
            <a:r>
              <a:rPr lang="hr-HR" dirty="0" err="1" smtClean="0"/>
              <a:t>example</a:t>
            </a:r>
            <a:r>
              <a:rPr lang="hr-HR" dirty="0" smtClean="0"/>
              <a:t> „</a:t>
            </a:r>
            <a:r>
              <a:rPr lang="hr-HR" dirty="0" err="1" smtClean="0"/>
              <a:t>Moving</a:t>
            </a:r>
            <a:r>
              <a:rPr lang="hr-HR" dirty="0" smtClean="0"/>
              <a:t> </a:t>
            </a:r>
            <a:r>
              <a:rPr lang="hr-HR" dirty="0" err="1" smtClean="0"/>
              <a:t>through</a:t>
            </a:r>
            <a:r>
              <a:rPr lang="hr-HR" dirty="0" smtClean="0"/>
              <a:t> </a:t>
            </a:r>
            <a:r>
              <a:rPr lang="hr-HR" dirty="0" err="1" smtClean="0"/>
              <a:t>the</a:t>
            </a:r>
            <a:r>
              <a:rPr lang="hr-HR" dirty="0" smtClean="0"/>
              <a:t> maze” </a:t>
            </a:r>
            <a:r>
              <a:rPr lang="en-US" dirty="0" smtClean="0"/>
              <a:t>(GLAT_WS1_S4_LearningScenario_Example1_EN</a:t>
            </a:r>
            <a:r>
              <a:rPr lang="hr-HR" dirty="0" smtClean="0"/>
              <a:t>.</a:t>
            </a:r>
            <a:r>
              <a:rPr lang="hr-HR" dirty="0" err="1" smtClean="0"/>
              <a:t>docx</a:t>
            </a:r>
            <a:r>
              <a:rPr lang="en-US" dirty="0" smtClean="0"/>
              <a:t>) should be in the same folder as this presentation. </a:t>
            </a:r>
            <a:endParaRPr lang="en-US" dirty="0"/>
          </a:p>
        </p:txBody>
      </p:sp>
      <p:sp>
        <p:nvSpPr>
          <p:cNvPr id="4" name="Slide Number Placeholder 3"/>
          <p:cNvSpPr>
            <a:spLocks noGrp="1"/>
          </p:cNvSpPr>
          <p:nvPr>
            <p:ph type="sldNum" sz="quarter" idx="10"/>
          </p:nvPr>
        </p:nvSpPr>
        <p:spPr/>
        <p:txBody>
          <a:bodyPr/>
          <a:lstStyle/>
          <a:p>
            <a:fld id="{6DEC3B5D-08FF-4F72-9903-60899320F843}" type="slidenum">
              <a:rPr lang="hr-HR" smtClean="0"/>
              <a:pPr/>
              <a:t>19</a:t>
            </a:fld>
            <a:endParaRPr lang="hr-HR"/>
          </a:p>
        </p:txBody>
      </p:sp>
    </p:spTree>
    <p:extLst>
      <p:ext uri="{BB962C8B-B14F-4D97-AF65-F5344CB8AC3E}">
        <p14:creationId xmlns:p14="http://schemas.microsoft.com/office/powerpoint/2010/main" val="206696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document with </a:t>
            </a:r>
            <a:r>
              <a:rPr lang="hr-HR" dirty="0" err="1" smtClean="0"/>
              <a:t>the</a:t>
            </a:r>
            <a:r>
              <a:rPr lang="en-US" dirty="0" smtClean="0"/>
              <a:t> template (</a:t>
            </a:r>
            <a:r>
              <a:rPr lang="en-US" dirty="0" err="1" smtClean="0"/>
              <a:t>GLAT_Learning_scenario_template_EN</a:t>
            </a:r>
            <a:r>
              <a:rPr lang="hr-HR" dirty="0" smtClean="0"/>
              <a:t>.</a:t>
            </a:r>
            <a:r>
              <a:rPr lang="hr-HR" dirty="0" err="1" smtClean="0"/>
              <a:t>docx</a:t>
            </a:r>
            <a:r>
              <a:rPr lang="en-US" dirty="0" smtClean="0"/>
              <a:t>) should be in the same folder as this presentation. </a:t>
            </a:r>
            <a:endParaRPr lang="hr-HR" dirty="0" smtClean="0"/>
          </a:p>
        </p:txBody>
      </p:sp>
      <p:sp>
        <p:nvSpPr>
          <p:cNvPr id="4" name="Slide Number Placeholder 3"/>
          <p:cNvSpPr>
            <a:spLocks noGrp="1"/>
          </p:cNvSpPr>
          <p:nvPr>
            <p:ph type="sldNum" sz="quarter" idx="10"/>
          </p:nvPr>
        </p:nvSpPr>
        <p:spPr/>
        <p:txBody>
          <a:bodyPr/>
          <a:lstStyle/>
          <a:p>
            <a:fld id="{6DEC3B5D-08FF-4F72-9903-60899320F843}" type="slidenum">
              <a:rPr lang="hr-HR" smtClean="0"/>
              <a:pPr/>
              <a:t>21</a:t>
            </a:fld>
            <a:endParaRPr lang="hr-HR"/>
          </a:p>
        </p:txBody>
      </p:sp>
    </p:spTree>
    <p:extLst>
      <p:ext uri="{BB962C8B-B14F-4D97-AF65-F5344CB8AC3E}">
        <p14:creationId xmlns:p14="http://schemas.microsoft.com/office/powerpoint/2010/main" val="1936779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96106" y="3117620"/>
            <a:ext cx="9013534" cy="1364292"/>
          </a:xfrm>
        </p:spPr>
        <p:txBody>
          <a:bodyPr anchor="b">
            <a:normAutofit/>
          </a:bodyPr>
          <a:lstStyle>
            <a:lvl1pPr algn="ctr">
              <a:defRPr sz="4800">
                <a:solidFill>
                  <a:srgbClr val="0E2C8E"/>
                </a:solidFill>
              </a:defRPr>
            </a:lvl1pPr>
          </a:lstStyle>
          <a:p>
            <a:r>
              <a:rPr lang="en-US" noProof="0" dirty="0"/>
              <a:t>Title</a:t>
            </a:r>
          </a:p>
        </p:txBody>
      </p:sp>
      <p:sp>
        <p:nvSpPr>
          <p:cNvPr id="3" name="Subtitle 2"/>
          <p:cNvSpPr>
            <a:spLocks noGrp="1"/>
          </p:cNvSpPr>
          <p:nvPr>
            <p:ph type="subTitle" idx="1" hasCustomPrompt="1"/>
          </p:nvPr>
        </p:nvSpPr>
        <p:spPr>
          <a:xfrm>
            <a:off x="1696106" y="4642959"/>
            <a:ext cx="9013534" cy="544449"/>
          </a:xfrm>
        </p:spPr>
        <p:txBody>
          <a:bodyPr>
            <a:normAutofit/>
          </a:bodyPr>
          <a:lstStyle>
            <a:lvl1pPr marL="0" indent="0" algn="ctr">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Subtitle</a:t>
            </a:r>
          </a:p>
        </p:txBody>
      </p:sp>
      <p:sp>
        <p:nvSpPr>
          <p:cNvPr id="5" name="Footer Placeholder 4"/>
          <p:cNvSpPr>
            <a:spLocks noGrp="1"/>
          </p:cNvSpPr>
          <p:nvPr>
            <p:ph type="ftr" sz="quarter" idx="11"/>
          </p:nvPr>
        </p:nvSpPr>
        <p:spPr>
          <a:xfrm>
            <a:off x="2110615" y="6571914"/>
            <a:ext cx="8184516" cy="241261"/>
          </a:xfrm>
        </p:spPr>
        <p:txBody>
          <a:bodyPr/>
          <a:lstStyle>
            <a:lvl1pPr algn="ctr">
              <a:defRPr/>
            </a:lvl1pPr>
          </a:lstStyle>
          <a:p>
            <a:r>
              <a:rPr lang="en-US" dirty="0"/>
              <a:t>The sole responsibility for the content of this presentation lies with the authors. It does not necessarily reflect the opinion of the European Union.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2753" y="2105388"/>
            <a:ext cx="2979906" cy="851185"/>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7781" y="389869"/>
            <a:ext cx="3012569" cy="786331"/>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93586" y="316328"/>
            <a:ext cx="937119" cy="933415"/>
          </a:xfrm>
          <a:prstGeom prst="rect">
            <a:avLst/>
          </a:prstGeom>
        </p:spPr>
      </p:pic>
    </p:spTree>
    <p:extLst>
      <p:ext uri="{BB962C8B-B14F-4D97-AF65-F5344CB8AC3E}">
        <p14:creationId xmlns:p14="http://schemas.microsoft.com/office/powerpoint/2010/main" val="289030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r>
              <a:rPr lang="en-US"/>
              <a:t>5.4.2018.</a:t>
            </a:r>
            <a:endParaRPr lang="hr-HR"/>
          </a:p>
        </p:txBody>
      </p:sp>
      <p:sp>
        <p:nvSpPr>
          <p:cNvPr id="5" name="Footer Placeholder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Slide Number Placeholder 5"/>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239535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1152524" y="365125"/>
            <a:ext cx="741997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r>
              <a:rPr lang="en-US"/>
              <a:t>5.4.2018.</a:t>
            </a:r>
            <a:endParaRPr lang="hr-HR"/>
          </a:p>
        </p:txBody>
      </p:sp>
      <p:sp>
        <p:nvSpPr>
          <p:cNvPr id="5" name="Footer Placeholder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Slide Number Placeholder 5"/>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1287772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hr-HR"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5" name="Footer Placeholder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7E4E590-A58D-4A9C-B41B-BF08E1C6656C}" type="slidenum">
              <a:rPr lang="hr-HR" smtClean="0"/>
              <a:pPr/>
              <a:t>‹#›</a:t>
            </a:fld>
            <a:endParaRPr lang="hr-HR" dirty="0"/>
          </a:p>
        </p:txBody>
      </p:sp>
    </p:spTree>
    <p:extLst>
      <p:ext uri="{BB962C8B-B14F-4D97-AF65-F5344CB8AC3E}">
        <p14:creationId xmlns:p14="http://schemas.microsoft.com/office/powerpoint/2010/main" val="242925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72831" y="1709738"/>
            <a:ext cx="9380375" cy="2852737"/>
          </a:xfrm>
        </p:spPr>
        <p:txBody>
          <a:bodyPr anchor="b">
            <a:normAutofit/>
          </a:bodyPr>
          <a:lstStyle>
            <a:lvl1pPr>
              <a:defRPr sz="4800"/>
            </a:lvl1pPr>
          </a:lstStyle>
          <a:p>
            <a:r>
              <a:rPr lang="en-US" dirty="0"/>
              <a:t>Click to edit Master title style</a:t>
            </a:r>
            <a:endParaRPr lang="hr-HR" dirty="0"/>
          </a:p>
        </p:txBody>
      </p:sp>
      <p:sp>
        <p:nvSpPr>
          <p:cNvPr id="3" name="Text Placeholder 2"/>
          <p:cNvSpPr>
            <a:spLocks noGrp="1"/>
          </p:cNvSpPr>
          <p:nvPr>
            <p:ph type="body" idx="1"/>
          </p:nvPr>
        </p:nvSpPr>
        <p:spPr>
          <a:xfrm>
            <a:off x="2172832" y="4589463"/>
            <a:ext cx="9380374" cy="1500187"/>
          </a:xfrm>
        </p:spPr>
        <p:txBody>
          <a:bodyPr>
            <a:normAutofit/>
          </a:bodyPr>
          <a:lstStyle>
            <a:lvl1pPr marL="0" indent="0">
              <a:buNone/>
              <a:defRPr sz="2800">
                <a:solidFill>
                  <a:srgbClr val="00528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a:xfrm>
            <a:off x="2053576" y="6418907"/>
            <a:ext cx="3421602" cy="218076"/>
          </a:xfrm>
        </p:spPr>
        <p:txBody>
          <a:bodyPr/>
          <a:lstStyle/>
          <a:p>
            <a:r>
              <a:rPr lang="en-US"/>
              <a:t>The sole responsibility for the content of this presentation lies with the authors. It does not necessarily reflect the opinion of the European Union.</a:t>
            </a:r>
            <a:endParaRPr lang="hr-HR" dirty="0"/>
          </a:p>
        </p:txBody>
      </p:sp>
      <p:pic>
        <p:nvPicPr>
          <p:cNvPr id="8" name="Picture 7"/>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565214" y="6289920"/>
            <a:ext cx="1987993" cy="477748"/>
          </a:xfrm>
          <a:prstGeom prst="rect">
            <a:avLst/>
          </a:prstGeom>
          <a:ln>
            <a:noFill/>
          </a:ln>
          <a:extLst>
            <a:ext uri="{53640926-AAD7-44D8-BBD7-CCE9431645EC}">
              <a14:shadowObscured xmlns:a14="http://schemas.microsoft.com/office/drawing/2010/main"/>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03160" y="1249390"/>
            <a:ext cx="1367088" cy="136168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10424" y="1365950"/>
            <a:ext cx="4323731" cy="1128566"/>
          </a:xfrm>
          <a:prstGeom prst="rect">
            <a:avLst/>
          </a:prstGeom>
        </p:spPr>
      </p:pic>
    </p:spTree>
    <p:extLst>
      <p:ext uri="{BB962C8B-B14F-4D97-AF65-F5344CB8AC3E}">
        <p14:creationId xmlns:p14="http://schemas.microsoft.com/office/powerpoint/2010/main" val="70620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1152524" y="1825625"/>
            <a:ext cx="48672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199" y="1825625"/>
            <a:ext cx="537434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7" name="Slide Number Placeholder 6"/>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416531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2524" y="365125"/>
            <a:ext cx="9300323"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1152523" y="1681163"/>
            <a:ext cx="48450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2523" y="2505075"/>
            <a:ext cx="484505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199" y="1681163"/>
            <a:ext cx="53578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199" y="2505075"/>
            <a:ext cx="53578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8" name="Footer Placeholder 7"/>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9" name="Slide Number Placeholder 8"/>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47043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r>
              <a:rPr lang="en-US"/>
              <a:t>5.4.2018.</a:t>
            </a:r>
            <a:endParaRPr lang="hr-HR"/>
          </a:p>
        </p:txBody>
      </p:sp>
      <p:sp>
        <p:nvSpPr>
          <p:cNvPr id="4" name="Footer Placeholder 3"/>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5" name="Slide Number Placeholder 4"/>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106886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5.4.2018.</a:t>
            </a:r>
            <a:endParaRPr lang="hr-HR"/>
          </a:p>
        </p:txBody>
      </p:sp>
      <p:sp>
        <p:nvSpPr>
          <p:cNvPr id="3" name="Footer Placeholder 2"/>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4" name="Slide Number Placeholder 3"/>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158207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5604" y="457200"/>
            <a:ext cx="3926422" cy="1258237"/>
          </a:xfrm>
        </p:spPr>
        <p:txBody>
          <a:bodyPr anchor="b"/>
          <a:lstStyle>
            <a:lvl1pPr>
              <a:defRPr sz="3200"/>
            </a:lvl1pPr>
          </a:lstStyle>
          <a:p>
            <a:r>
              <a:rPr lang="en-US" dirty="0"/>
              <a:t>Click to edit Master title style</a:t>
            </a:r>
            <a:endParaRPr lang="hr-HR"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r>
              <a:rPr lang="en-US"/>
              <a:t>5.4.2018.</a:t>
            </a:r>
            <a:endParaRPr lang="hr-HR"/>
          </a:p>
        </p:txBody>
      </p:sp>
      <p:sp>
        <p:nvSpPr>
          <p:cNvPr id="6" name="Footer Placeholder 5"/>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7" name="Slide Number Placeholder 6"/>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183413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2524" y="457200"/>
            <a:ext cx="9282393"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667374" y="2057400"/>
            <a:ext cx="5688013"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152525" y="2057400"/>
            <a:ext cx="43624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5.4.2018.</a:t>
            </a:r>
            <a:endParaRPr lang="hr-HR"/>
          </a:p>
        </p:txBody>
      </p:sp>
      <p:sp>
        <p:nvSpPr>
          <p:cNvPr id="6" name="Footer Placeholder 5"/>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7" name="Slide Number Placeholder 6"/>
          <p:cNvSpPr>
            <a:spLocks noGrp="1"/>
          </p:cNvSpPr>
          <p:nvPr>
            <p:ph type="sldNum" sz="quarter" idx="12"/>
          </p:nvPr>
        </p:nvSpPr>
        <p:spPr/>
        <p:txBody>
          <a:bodyPr/>
          <a:lstStyle/>
          <a:p>
            <a:fld id="{D7E4E590-A58D-4A9C-B41B-BF08E1C6656C}" type="slidenum">
              <a:rPr lang="hr-HR" smtClean="0"/>
              <a:pPr/>
              <a:t>‹#›</a:t>
            </a:fld>
            <a:endParaRPr lang="hr-HR"/>
          </a:p>
        </p:txBody>
      </p:sp>
    </p:spTree>
    <p:extLst>
      <p:ext uri="{BB962C8B-B14F-4D97-AF65-F5344CB8AC3E}">
        <p14:creationId xmlns:p14="http://schemas.microsoft.com/office/powerpoint/2010/main" val="172537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5336" y="365125"/>
            <a:ext cx="8832715"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1595336" y="1825625"/>
            <a:ext cx="9957871" cy="43012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
        <p:nvSpPr>
          <p:cNvPr id="4" name="Date Placeholder 3"/>
          <p:cNvSpPr>
            <a:spLocks noGrp="1"/>
          </p:cNvSpPr>
          <p:nvPr>
            <p:ph type="dt" sz="half" idx="2"/>
          </p:nvPr>
        </p:nvSpPr>
        <p:spPr>
          <a:xfrm>
            <a:off x="1498358" y="6260074"/>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hr-HR" dirty="0"/>
          </a:p>
        </p:txBody>
      </p:sp>
      <p:sp>
        <p:nvSpPr>
          <p:cNvPr id="5" name="Footer Placeholder 4"/>
          <p:cNvSpPr>
            <a:spLocks noGrp="1"/>
          </p:cNvSpPr>
          <p:nvPr>
            <p:ph type="ftr" sz="quarter" idx="3"/>
          </p:nvPr>
        </p:nvSpPr>
        <p:spPr>
          <a:xfrm>
            <a:off x="1498331" y="6544273"/>
            <a:ext cx="8200444" cy="239744"/>
          </a:xfrm>
          <a:prstGeom prst="rect">
            <a:avLst/>
          </a:prstGeom>
        </p:spPr>
        <p:txBody>
          <a:bodyPr vert="horz" lIns="91440" tIns="45720" rIns="91440" bIns="45720" rtlCol="0" anchor="ctr"/>
          <a:lstStyle>
            <a:lvl1pPr algn="l">
              <a:defRPr lang="hr-HR" sz="1050" smtClean="0">
                <a:solidFill>
                  <a:srgbClr val="275A9F"/>
                </a:solidFill>
                <a:effectLst/>
              </a:defRPr>
            </a:lvl1pPr>
          </a:lstStyle>
          <a:p>
            <a:r>
              <a:rPr lang="en-US" dirty="0"/>
              <a:t>The sole responsibility for the content of this presentation lies with the authors. It does not necessarily reflect the opinion of the European Union.</a:t>
            </a:r>
          </a:p>
        </p:txBody>
      </p:sp>
      <p:sp>
        <p:nvSpPr>
          <p:cNvPr id="6" name="Slide Number Placeholder 5"/>
          <p:cNvSpPr>
            <a:spLocks noGrp="1"/>
          </p:cNvSpPr>
          <p:nvPr>
            <p:ph type="sldNum" sz="quarter" idx="4"/>
          </p:nvPr>
        </p:nvSpPr>
        <p:spPr>
          <a:xfrm>
            <a:off x="6297840" y="6210417"/>
            <a:ext cx="552862" cy="365125"/>
          </a:xfrm>
          <a:prstGeom prst="rect">
            <a:avLst/>
          </a:prstGeom>
        </p:spPr>
        <p:txBody>
          <a:bodyPr vert="horz" lIns="91440" tIns="45720" rIns="91440" bIns="45720" rtlCol="0" anchor="ctr"/>
          <a:lstStyle>
            <a:lvl1pPr algn="ctr">
              <a:defRPr sz="1200">
                <a:solidFill>
                  <a:schemeClr val="tx1"/>
                </a:solidFill>
              </a:defRPr>
            </a:lvl1pPr>
          </a:lstStyle>
          <a:p>
            <a:fld id="{D7E4E590-A58D-4A9C-B41B-BF08E1C6656C}" type="slidenum">
              <a:rPr lang="hr-HR" smtClean="0"/>
              <a:pPr/>
              <a:t>‹#›</a:t>
            </a:fld>
            <a:endParaRPr lang="hr-HR" dirty="0"/>
          </a:p>
        </p:txBody>
      </p:sp>
      <p:cxnSp>
        <p:nvCxnSpPr>
          <p:cNvPr id="8" name="Straight Connector 7"/>
          <p:cNvCxnSpPr/>
          <p:nvPr userDrawn="1"/>
        </p:nvCxnSpPr>
        <p:spPr>
          <a:xfrm flipV="1">
            <a:off x="1595336" y="6210417"/>
            <a:ext cx="9957871" cy="7643"/>
          </a:xfrm>
          <a:prstGeom prst="line">
            <a:avLst/>
          </a:prstGeom>
          <a:ln w="158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p:nvPr userDrawn="1"/>
        </p:nvPicPr>
        <p:blipFill rotWithShape="1">
          <a:blip r:embed="rId14" cstate="print">
            <a:extLst>
              <a:ext uri="{28A0092B-C50C-407E-A947-70E740481C1C}">
                <a14:useLocalDpi xmlns:a14="http://schemas.microsoft.com/office/drawing/2010/main" val="0"/>
              </a:ext>
            </a:extLst>
          </a:blip>
          <a:srcRect/>
          <a:stretch/>
        </p:blipFill>
        <p:spPr bwMode="auto">
          <a:xfrm>
            <a:off x="9565214" y="6289920"/>
            <a:ext cx="1987993" cy="477748"/>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05957" y="569979"/>
            <a:ext cx="1125156" cy="1120709"/>
          </a:xfrm>
          <a:prstGeom prst="rect">
            <a:avLst/>
          </a:prstGeom>
        </p:spPr>
      </p:pic>
    </p:spTree>
    <p:extLst>
      <p:ext uri="{BB962C8B-B14F-4D97-AF65-F5344CB8AC3E}">
        <p14:creationId xmlns:p14="http://schemas.microsoft.com/office/powerpoint/2010/main" val="3389813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rgbClr val="0E2C8E"/>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enariji-poucavanja.e-skole.h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de.org/curriculum/course1/6/Teach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lab.eun.org/learning-scenario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eplanner.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tudio.code.org/s/course1/stage/1/puzzle/1" TargetMode="External"/><Relationship Id="rId7" Type="http://schemas.openxmlformats.org/officeDocument/2006/relationships/hyperlink" Target="GLAT_WS1_S4_LearningScenario_Example1_EN.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GLAT_WS1_S4_LearningScenario_Example1_ENG.docx" TargetMode="External"/><Relationship Id="rId4" Type="http://schemas.openxmlformats.org/officeDocument/2006/relationships/hyperlink" Target="https://www.artrea.com.hr/igre/Labirint2.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creativecommons.org/licenses/by-sa/4.0/" TargetMode="External"/><Relationship Id="rId1" Type="http://schemas.openxmlformats.org/officeDocument/2006/relationships/slideLayout" Target="../slideLayouts/slideLayout2.xml"/><Relationship Id="rId6" Type="http://schemas.openxmlformats.org/officeDocument/2006/relationships/hyperlink" Target="mailto:jasminka.mezak@ufri.uniri.hr" TargetMode="External"/><Relationship Id="rId5" Type="http://schemas.openxmlformats.org/officeDocument/2006/relationships/hyperlink" Target="https://ec.europa.eu/programmes/erasmus-plus/projects/eplus-project-details/#project/2017-1-HR01-KA201-035362"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GLAT_Learning_scenario_template_EN.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8834" y="4786009"/>
            <a:ext cx="9415220" cy="1348091"/>
          </a:xfrm>
        </p:spPr>
        <p:txBody>
          <a:bodyPr>
            <a:noAutofit/>
          </a:bodyPr>
          <a:lstStyle/>
          <a:p>
            <a:r>
              <a:rPr lang="en-GB" dirty="0"/>
              <a:t>Session 4: Designing learning scenarios</a:t>
            </a:r>
          </a:p>
        </p:txBody>
      </p:sp>
      <p:sp>
        <p:nvSpPr>
          <p:cNvPr id="4" name="Footer Placeholder 3"/>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p>
        </p:txBody>
      </p:sp>
      <p:sp>
        <p:nvSpPr>
          <p:cNvPr id="6" name="Title 1"/>
          <p:cNvSpPr txBox="1">
            <a:spLocks/>
          </p:cNvSpPr>
          <p:nvPr/>
        </p:nvSpPr>
        <p:spPr>
          <a:xfrm>
            <a:off x="1842022" y="3308506"/>
            <a:ext cx="9013534" cy="1364292"/>
          </a:xfrm>
          <a:prstGeom prst="rect">
            <a:avLst/>
          </a:prstGeom>
          <a:noFill/>
          <a:ln>
            <a:noFill/>
          </a:ln>
        </p:spPr>
        <p:txBody>
          <a:bodyPr spcFirstLastPara="1" wrap="square" lIns="91425" tIns="91425" rIns="91425" bIns="91425" anchor="b" anchorCtr="0">
            <a:normAutofit fontScale="975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E2C8E"/>
              </a:buClr>
              <a:buSzPts val="4800"/>
              <a:buFont typeface="Calibri"/>
              <a:buNone/>
              <a:defRPr sz="4800" b="0" i="0" u="none" strike="noStrike" cap="none">
                <a:solidFill>
                  <a:srgbClr val="0E2C8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Workshop 1: </a:t>
            </a:r>
            <a:r>
              <a:rPr lang="hr-HR" dirty="0"/>
              <a:t>Game </a:t>
            </a:r>
            <a:r>
              <a:rPr lang="hr-HR" dirty="0" err="1"/>
              <a:t>Based</a:t>
            </a:r>
            <a:r>
              <a:rPr lang="hr-HR" dirty="0"/>
              <a:t> </a:t>
            </a:r>
            <a:r>
              <a:rPr lang="hr-HR" dirty="0" err="1"/>
              <a:t>Learning</a:t>
            </a:r>
            <a:r>
              <a:rPr lang="hr-HR" dirty="0"/>
              <a:t> (</a:t>
            </a:r>
            <a:r>
              <a:rPr lang="en-US" dirty="0"/>
              <a:t>GBL</a:t>
            </a:r>
            <a:r>
              <a:rPr lang="hr-HR" dirty="0"/>
              <a:t>)</a:t>
            </a:r>
            <a:r>
              <a:rPr lang="en-US"/>
              <a:t> and unplugged activities</a:t>
            </a:r>
            <a:endParaRPr lang="hr-HR" dirty="0"/>
          </a:p>
        </p:txBody>
      </p:sp>
    </p:spTree>
    <p:extLst>
      <p:ext uri="{BB962C8B-B14F-4D97-AF65-F5344CB8AC3E}">
        <p14:creationId xmlns:p14="http://schemas.microsoft.com/office/powerpoint/2010/main" val="187481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3909940" y="5590833"/>
            <a:ext cx="4267902" cy="378646"/>
          </a:xfrm>
        </p:spPr>
        <p:txBody>
          <a:bodyPr>
            <a:normAutofit/>
          </a:bodyPr>
          <a:lstStyle/>
          <a:p>
            <a:pPr marL="0" indent="0">
              <a:buNone/>
            </a:pPr>
            <a:r>
              <a:rPr lang="hr-HR" sz="2000" dirty="0">
                <a:hlinkClick r:id="rId2"/>
              </a:rPr>
              <a:t>https://scenariji-poucavanja.e-skole.hr/</a:t>
            </a:r>
            <a:endParaRPr lang="hr-HR" sz="2000" dirty="0"/>
          </a:p>
          <a:p>
            <a:pPr marL="0" indent="0">
              <a:buNone/>
            </a:pPr>
            <a:endParaRPr lang="hr-HR" sz="2400" dirty="0"/>
          </a:p>
          <a:p>
            <a:pPr marL="0" indent="0">
              <a:buNone/>
            </a:pPr>
            <a:endParaRPr lang="hr-HR" dirty="0"/>
          </a:p>
        </p:txBody>
      </p:sp>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10</a:t>
            </a:fld>
            <a:endParaRPr lang="hr-HR" dirty="0"/>
          </a:p>
        </p:txBody>
      </p:sp>
      <p:pic>
        <p:nvPicPr>
          <p:cNvPr id="7" name="Picture 6"/>
          <p:cNvPicPr>
            <a:picLocks noChangeAspect="1"/>
          </p:cNvPicPr>
          <p:nvPr/>
        </p:nvPicPr>
        <p:blipFill rotWithShape="1">
          <a:blip r:embed="rId3" cstate="print"/>
          <a:srcRect l="9374" t="10659" r="13125" b="7171"/>
          <a:stretch/>
        </p:blipFill>
        <p:spPr>
          <a:xfrm>
            <a:off x="2441788" y="1649405"/>
            <a:ext cx="6614986" cy="3909575"/>
          </a:xfrm>
          <a:prstGeom prst="rect">
            <a:avLst/>
          </a:prstGeom>
        </p:spPr>
      </p:pic>
      <p:sp>
        <p:nvSpPr>
          <p:cNvPr id="4" name="Title 3"/>
          <p:cNvSpPr>
            <a:spLocks noGrp="1"/>
          </p:cNvSpPr>
          <p:nvPr>
            <p:ph type="title"/>
          </p:nvPr>
        </p:nvSpPr>
        <p:spPr/>
        <p:txBody>
          <a:bodyPr/>
          <a:lstStyle/>
          <a:p>
            <a:r>
              <a:rPr lang="hr-HR" b="1" dirty="0" err="1"/>
              <a:t>Example</a:t>
            </a:r>
            <a:r>
              <a:rPr lang="hr-HR" b="1" dirty="0"/>
              <a:t> 1: </a:t>
            </a:r>
            <a:r>
              <a:rPr lang="hr-HR" dirty="0" err="1"/>
              <a:t>CARNet</a:t>
            </a:r>
            <a:r>
              <a:rPr lang="hr-HR" dirty="0"/>
              <a:t> </a:t>
            </a:r>
            <a:r>
              <a:rPr lang="hr-HR" dirty="0" err="1"/>
              <a:t>project</a:t>
            </a:r>
            <a:r>
              <a:rPr lang="hr-HR" dirty="0"/>
              <a:t> „e-škole” </a:t>
            </a:r>
            <a:endParaRPr lang="en-US" b="1" dirty="0"/>
          </a:p>
        </p:txBody>
      </p:sp>
    </p:spTree>
    <p:extLst>
      <p:ext uri="{BB962C8B-B14F-4D97-AF65-F5344CB8AC3E}">
        <p14:creationId xmlns:p14="http://schemas.microsoft.com/office/powerpoint/2010/main" val="3568386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11</a:t>
            </a:fld>
            <a:endParaRPr lang="hr-HR" dirty="0"/>
          </a:p>
        </p:txBody>
      </p:sp>
      <p:pic>
        <p:nvPicPr>
          <p:cNvPr id="10" name="Picture 9"/>
          <p:cNvPicPr>
            <a:picLocks noChangeAspect="1"/>
          </p:cNvPicPr>
          <p:nvPr/>
        </p:nvPicPr>
        <p:blipFill rotWithShape="1">
          <a:blip r:embed="rId2" cstate="print"/>
          <a:srcRect l="18332" t="12597" r="20938" b="10853"/>
          <a:stretch/>
        </p:blipFill>
        <p:spPr>
          <a:xfrm>
            <a:off x="1531846" y="1550986"/>
            <a:ext cx="6319402" cy="4281585"/>
          </a:xfrm>
          <a:prstGeom prst="rect">
            <a:avLst/>
          </a:prstGeom>
        </p:spPr>
      </p:pic>
      <p:sp>
        <p:nvSpPr>
          <p:cNvPr id="11" name="TextBox 10"/>
          <p:cNvSpPr txBox="1"/>
          <p:nvPr/>
        </p:nvSpPr>
        <p:spPr>
          <a:xfrm>
            <a:off x="2021333" y="5812761"/>
            <a:ext cx="6130629" cy="400110"/>
          </a:xfrm>
          <a:prstGeom prst="rect">
            <a:avLst/>
          </a:prstGeom>
          <a:noFill/>
        </p:spPr>
        <p:txBody>
          <a:bodyPr wrap="square" rtlCol="0">
            <a:spAutoFit/>
          </a:bodyPr>
          <a:lstStyle/>
          <a:p>
            <a:r>
              <a:rPr lang="hr-HR" sz="2000" u="sng" dirty="0">
                <a:hlinkClick r:id="rId3"/>
              </a:rPr>
              <a:t>https://code.org/curriculum/course1/6/Teacher</a:t>
            </a:r>
            <a:r>
              <a:rPr lang="hr-HR" sz="2000" u="sng" dirty="0"/>
              <a:t> </a:t>
            </a:r>
            <a:endParaRPr lang="hr-HR" sz="2000" dirty="0"/>
          </a:p>
        </p:txBody>
      </p:sp>
      <p:sp>
        <p:nvSpPr>
          <p:cNvPr id="3" name="Title 2"/>
          <p:cNvSpPr>
            <a:spLocks noGrp="1"/>
          </p:cNvSpPr>
          <p:nvPr>
            <p:ph type="title"/>
          </p:nvPr>
        </p:nvSpPr>
        <p:spPr/>
        <p:txBody>
          <a:bodyPr/>
          <a:lstStyle/>
          <a:p>
            <a:r>
              <a:rPr lang="hr-HR" b="1" dirty="0" err="1"/>
              <a:t>Example</a:t>
            </a:r>
            <a:r>
              <a:rPr lang="hr-HR" b="1" dirty="0"/>
              <a:t> 2: </a:t>
            </a:r>
            <a:r>
              <a:rPr lang="hr-HR" dirty="0"/>
              <a:t>Code.org – </a:t>
            </a:r>
            <a:r>
              <a:rPr lang="hr-HR" dirty="0" err="1"/>
              <a:t>Plant</a:t>
            </a:r>
            <a:r>
              <a:rPr lang="hr-HR" dirty="0"/>
              <a:t> a </a:t>
            </a:r>
            <a:r>
              <a:rPr lang="hr-HR" dirty="0" err="1"/>
              <a:t>seed</a:t>
            </a:r>
            <a:endParaRPr lang="en-US" dirty="0"/>
          </a:p>
        </p:txBody>
      </p:sp>
    </p:spTree>
    <p:extLst>
      <p:ext uri="{BB962C8B-B14F-4D97-AF65-F5344CB8AC3E}">
        <p14:creationId xmlns:p14="http://schemas.microsoft.com/office/powerpoint/2010/main" val="3943516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12</a:t>
            </a:fld>
            <a:endParaRPr lang="hr-HR" dirty="0"/>
          </a:p>
        </p:txBody>
      </p:sp>
      <p:sp>
        <p:nvSpPr>
          <p:cNvPr id="11" name="TextBox 10"/>
          <p:cNvSpPr txBox="1"/>
          <p:nvPr/>
        </p:nvSpPr>
        <p:spPr>
          <a:xfrm>
            <a:off x="7707549" y="5821385"/>
            <a:ext cx="4484451" cy="400110"/>
          </a:xfrm>
          <a:prstGeom prst="rect">
            <a:avLst/>
          </a:prstGeom>
          <a:noFill/>
        </p:spPr>
        <p:txBody>
          <a:bodyPr wrap="square" rtlCol="0">
            <a:spAutoFit/>
          </a:bodyPr>
          <a:lstStyle/>
          <a:p>
            <a:r>
              <a:rPr lang="hr-HR" sz="2000" u="sng" dirty="0">
                <a:hlinkClick r:id="rId3"/>
              </a:rPr>
              <a:t>http://colab.eun.org/learning-scenarios</a:t>
            </a:r>
            <a:endParaRPr lang="hr-HR" sz="2000" dirty="0"/>
          </a:p>
        </p:txBody>
      </p:sp>
      <p:pic>
        <p:nvPicPr>
          <p:cNvPr id="7" name="Picture 6"/>
          <p:cNvPicPr>
            <a:picLocks noChangeAspect="1"/>
          </p:cNvPicPr>
          <p:nvPr/>
        </p:nvPicPr>
        <p:blipFill rotWithShape="1">
          <a:blip r:embed="rId4" cstate="print"/>
          <a:srcRect l="19079" t="12362" r="23749" b="15845"/>
          <a:stretch/>
        </p:blipFill>
        <p:spPr>
          <a:xfrm>
            <a:off x="1157509" y="1725283"/>
            <a:ext cx="6607723" cy="4459857"/>
          </a:xfrm>
          <a:prstGeom prst="rect">
            <a:avLst/>
          </a:prstGeom>
        </p:spPr>
      </p:pic>
      <p:sp>
        <p:nvSpPr>
          <p:cNvPr id="3" name="Title 2"/>
          <p:cNvSpPr>
            <a:spLocks noGrp="1"/>
          </p:cNvSpPr>
          <p:nvPr>
            <p:ph type="title"/>
          </p:nvPr>
        </p:nvSpPr>
        <p:spPr/>
        <p:txBody>
          <a:bodyPr/>
          <a:lstStyle/>
          <a:p>
            <a:r>
              <a:rPr lang="hr-HR" b="1" dirty="0" err="1"/>
              <a:t>Example</a:t>
            </a:r>
            <a:r>
              <a:rPr lang="hr-HR" b="1" dirty="0"/>
              <a:t> 3: </a:t>
            </a:r>
            <a:r>
              <a:rPr lang="hr-HR" dirty="0" err="1"/>
              <a:t>Colaborative</a:t>
            </a:r>
            <a:r>
              <a:rPr lang="hr-HR" dirty="0"/>
              <a:t> </a:t>
            </a:r>
            <a:r>
              <a:rPr lang="hr-HR" dirty="0" err="1"/>
              <a:t>Education</a:t>
            </a:r>
            <a:r>
              <a:rPr lang="hr-HR" dirty="0"/>
              <a:t> </a:t>
            </a:r>
            <a:r>
              <a:rPr lang="hr-HR" dirty="0" err="1"/>
              <a:t>Lab</a:t>
            </a:r>
            <a:r>
              <a:rPr lang="hr-HR" dirty="0"/>
              <a:t> </a:t>
            </a:r>
            <a:endParaRPr lang="en-US" dirty="0"/>
          </a:p>
        </p:txBody>
      </p:sp>
    </p:spTree>
    <p:extLst>
      <p:ext uri="{BB962C8B-B14F-4D97-AF65-F5344CB8AC3E}">
        <p14:creationId xmlns:p14="http://schemas.microsoft.com/office/powerpoint/2010/main" val="2436635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13</a:t>
            </a:fld>
            <a:endParaRPr lang="hr-HR" dirty="0"/>
          </a:p>
        </p:txBody>
      </p:sp>
      <p:sp>
        <p:nvSpPr>
          <p:cNvPr id="11" name="TextBox 10"/>
          <p:cNvSpPr txBox="1"/>
          <p:nvPr/>
        </p:nvSpPr>
        <p:spPr>
          <a:xfrm>
            <a:off x="8946529" y="5761002"/>
            <a:ext cx="2776769" cy="400110"/>
          </a:xfrm>
          <a:prstGeom prst="rect">
            <a:avLst/>
          </a:prstGeom>
          <a:noFill/>
        </p:spPr>
        <p:txBody>
          <a:bodyPr wrap="square" rtlCol="0">
            <a:spAutoFit/>
          </a:bodyPr>
          <a:lstStyle/>
          <a:p>
            <a:r>
              <a:rPr lang="hr-HR" sz="2000" u="sng" dirty="0">
                <a:hlinkClick r:id="rId2"/>
              </a:rPr>
              <a:t>https://leplanner.net/#/</a:t>
            </a:r>
            <a:endParaRPr lang="hr-HR" sz="2000" dirty="0"/>
          </a:p>
        </p:txBody>
      </p:sp>
      <p:pic>
        <p:nvPicPr>
          <p:cNvPr id="9" name="Picture 8"/>
          <p:cNvPicPr>
            <a:picLocks noChangeAspect="1"/>
          </p:cNvPicPr>
          <p:nvPr/>
        </p:nvPicPr>
        <p:blipFill rotWithShape="1">
          <a:blip r:embed="rId3" cstate="print"/>
          <a:srcRect l="20000" t="10464" r="20417" b="14536"/>
          <a:stretch/>
        </p:blipFill>
        <p:spPr>
          <a:xfrm>
            <a:off x="1587110" y="1467982"/>
            <a:ext cx="6545178" cy="4592447"/>
          </a:xfrm>
          <a:prstGeom prst="rect">
            <a:avLst/>
          </a:prstGeom>
        </p:spPr>
      </p:pic>
      <p:sp>
        <p:nvSpPr>
          <p:cNvPr id="3" name="Title 2"/>
          <p:cNvSpPr>
            <a:spLocks noGrp="1"/>
          </p:cNvSpPr>
          <p:nvPr>
            <p:ph type="title"/>
          </p:nvPr>
        </p:nvSpPr>
        <p:spPr/>
        <p:txBody>
          <a:bodyPr/>
          <a:lstStyle/>
          <a:p>
            <a:r>
              <a:rPr lang="hr-HR" b="1" dirty="0" err="1"/>
              <a:t>Example</a:t>
            </a:r>
            <a:r>
              <a:rPr lang="hr-HR" b="1" dirty="0"/>
              <a:t> 4: </a:t>
            </a:r>
            <a:r>
              <a:rPr lang="hr-HR" dirty="0" err="1"/>
              <a:t>LePlanner</a:t>
            </a:r>
            <a:endParaRPr lang="en-US" dirty="0"/>
          </a:p>
        </p:txBody>
      </p:sp>
    </p:spTree>
    <p:extLst>
      <p:ext uri="{BB962C8B-B14F-4D97-AF65-F5344CB8AC3E}">
        <p14:creationId xmlns:p14="http://schemas.microsoft.com/office/powerpoint/2010/main" val="473956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831" y="1709738"/>
            <a:ext cx="9380375" cy="3121054"/>
          </a:xfrm>
        </p:spPr>
        <p:txBody>
          <a:bodyPr/>
          <a:lstStyle/>
          <a:p>
            <a:r>
              <a:rPr lang="hr-HR" dirty="0"/>
              <a:t>Example of </a:t>
            </a:r>
            <a:r>
              <a:rPr lang="en-US" dirty="0"/>
              <a:t>a </a:t>
            </a:r>
            <a:r>
              <a:rPr lang="hr-HR" dirty="0"/>
              <a:t>GLAT l</a:t>
            </a:r>
            <a:r>
              <a:rPr lang="en-US" dirty="0"/>
              <a:t>earning </a:t>
            </a:r>
            <a:r>
              <a:rPr lang="hr-HR" dirty="0"/>
              <a:t>s</a:t>
            </a:r>
            <a:r>
              <a:rPr lang="en-US" dirty="0" err="1"/>
              <a:t>cenario</a:t>
            </a:r>
            <a:endParaRPr lang="hr-HR" dirty="0"/>
          </a:p>
        </p:txBody>
      </p:sp>
      <p:sp>
        <p:nvSpPr>
          <p:cNvPr id="3" name="Text Placeholder 2"/>
          <p:cNvSpPr>
            <a:spLocks noGrp="1"/>
          </p:cNvSpPr>
          <p:nvPr>
            <p:ph type="body" idx="1"/>
          </p:nvPr>
        </p:nvSpPr>
        <p:spPr>
          <a:xfrm>
            <a:off x="2172832" y="4830792"/>
            <a:ext cx="9380374" cy="1258858"/>
          </a:xfrm>
        </p:spPr>
        <p:txBody>
          <a:bodyPr/>
          <a:lstStyle/>
          <a:p>
            <a:endParaRPr lang="hr-HR" dirty="0"/>
          </a:p>
        </p:txBody>
      </p:sp>
      <p:sp>
        <p:nvSpPr>
          <p:cNvPr id="5" name="Footer Placeholder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a:p>
        </p:txBody>
      </p:sp>
    </p:spTree>
    <p:extLst>
      <p:ext uri="{BB962C8B-B14F-4D97-AF65-F5344CB8AC3E}">
        <p14:creationId xmlns:p14="http://schemas.microsoft.com/office/powerpoint/2010/main" val="66271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15</a:t>
            </a:fld>
            <a:endParaRPr lang="hr-HR" dirty="0"/>
          </a:p>
        </p:txBody>
      </p:sp>
      <p:graphicFrame>
        <p:nvGraphicFramePr>
          <p:cNvPr id="12" name="Table 11"/>
          <p:cNvGraphicFramePr>
            <a:graphicFrameLocks noGrp="1"/>
          </p:cNvGraphicFramePr>
          <p:nvPr>
            <p:extLst>
              <p:ext uri="{D42A27DB-BD31-4B8C-83A1-F6EECF244321}">
                <p14:modId xmlns:p14="http://schemas.microsoft.com/office/powerpoint/2010/main" val="1894414177"/>
              </p:ext>
            </p:extLst>
          </p:nvPr>
        </p:nvGraphicFramePr>
        <p:xfrm>
          <a:off x="1017916" y="1813033"/>
          <a:ext cx="10679502" cy="4917809"/>
        </p:xfrm>
        <a:graphic>
          <a:graphicData uri="http://schemas.openxmlformats.org/drawingml/2006/table">
            <a:tbl>
              <a:tblPr firstRow="1" firstCol="1" bandRow="1">
                <a:tableStyleId>{5C22544A-7EE6-4342-B048-85BDC9FD1C3A}</a:tableStyleId>
              </a:tblPr>
              <a:tblGrid>
                <a:gridCol w="2763705">
                  <a:extLst>
                    <a:ext uri="{9D8B030D-6E8A-4147-A177-3AD203B41FA5}">
                      <a16:colId xmlns:a16="http://schemas.microsoft.com/office/drawing/2014/main" val="20000"/>
                    </a:ext>
                  </a:extLst>
                </a:gridCol>
                <a:gridCol w="7915797">
                  <a:extLst>
                    <a:ext uri="{9D8B030D-6E8A-4147-A177-3AD203B41FA5}">
                      <a16:colId xmlns:a16="http://schemas.microsoft.com/office/drawing/2014/main" val="20001"/>
                    </a:ext>
                  </a:extLst>
                </a:gridCol>
              </a:tblGrid>
              <a:tr h="517461">
                <a:tc>
                  <a:txBody>
                    <a:bodyPr/>
                    <a:lstStyle/>
                    <a:p>
                      <a:pPr algn="just">
                        <a:spcAft>
                          <a:spcPts val="0"/>
                        </a:spcAft>
                      </a:pPr>
                      <a:r>
                        <a:rPr lang="en-GB" sz="2000" noProof="0" dirty="0">
                          <a:effectLst/>
                        </a:rPr>
                        <a:t>Learning Scenario Title</a:t>
                      </a:r>
                    </a:p>
                  </a:txBody>
                  <a:tcPr marL="68580" marR="68580" marT="0" marB="0" anchor="ctr"/>
                </a:tc>
                <a:tc>
                  <a:txBody>
                    <a:bodyPr/>
                    <a:lstStyle/>
                    <a:p>
                      <a:pPr algn="just">
                        <a:spcAft>
                          <a:spcPts val="600"/>
                        </a:spcAft>
                      </a:pPr>
                      <a:r>
                        <a:rPr lang="en-GB" sz="2000" noProof="0" dirty="0">
                          <a:effectLst/>
                        </a:rPr>
                        <a:t>Moving through the maze/Spatial orientation</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76988">
                <a:tc>
                  <a:txBody>
                    <a:bodyPr/>
                    <a:lstStyle/>
                    <a:p>
                      <a:pPr algn="just">
                        <a:spcAft>
                          <a:spcPts val="0"/>
                        </a:spcAft>
                      </a:pPr>
                      <a:r>
                        <a:rPr lang="en-GB" sz="2000" b="1" kern="1200" dirty="0">
                          <a:solidFill>
                            <a:schemeClr val="lt1"/>
                          </a:solidFill>
                          <a:effectLst/>
                          <a:latin typeface="+mn-lt"/>
                          <a:ea typeface="+mn-ea"/>
                          <a:cs typeface="+mn-cs"/>
                        </a:rPr>
                        <a:t>Course / Grade</a:t>
                      </a:r>
                      <a:endParaRPr lang="en-GB" sz="2000" b="1" kern="1200" noProof="0" dirty="0">
                        <a:solidFill>
                          <a:schemeClr val="lt1"/>
                        </a:solidFill>
                        <a:effectLst/>
                        <a:latin typeface="+mn-lt"/>
                        <a:ea typeface="+mn-ea"/>
                        <a:cs typeface="+mn-cs"/>
                      </a:endParaRPr>
                    </a:p>
                  </a:txBody>
                  <a:tcPr marL="68580" marR="68580" marT="0" marB="0" anchor="ctr"/>
                </a:tc>
                <a:tc>
                  <a:txBody>
                    <a:bodyPr/>
                    <a:lstStyle/>
                    <a:p>
                      <a:pPr algn="just">
                        <a:spcAft>
                          <a:spcPts val="600"/>
                        </a:spcAft>
                      </a:pPr>
                      <a:r>
                        <a:rPr lang="en-GB" sz="1800" baseline="0" noProof="0" dirty="0" err="1">
                          <a:effectLst/>
                        </a:rPr>
                        <a:t>Scie</a:t>
                      </a:r>
                      <a:r>
                        <a:rPr lang="hr-HR" sz="1800" baseline="0" noProof="0" dirty="0" err="1">
                          <a:effectLst/>
                        </a:rPr>
                        <a:t>nce</a:t>
                      </a:r>
                      <a:r>
                        <a:rPr lang="hr-HR" sz="1800" baseline="0" noProof="0" dirty="0">
                          <a:effectLst/>
                        </a:rPr>
                        <a:t>, </a:t>
                      </a:r>
                      <a:r>
                        <a:rPr lang="en-GB" sz="1800" baseline="0" noProof="0" dirty="0">
                          <a:effectLst/>
                        </a:rPr>
                        <a:t> </a:t>
                      </a:r>
                      <a:r>
                        <a:rPr lang="en-GB" sz="1800" noProof="0" dirty="0">
                          <a:effectLst/>
                        </a:rPr>
                        <a:t>1</a:t>
                      </a:r>
                      <a:r>
                        <a:rPr lang="en-GB" sz="1800" baseline="30000" noProof="0" dirty="0">
                          <a:effectLst/>
                        </a:rPr>
                        <a:t>st</a:t>
                      </a:r>
                      <a:r>
                        <a:rPr lang="hr-HR" sz="1800" noProof="0" dirty="0">
                          <a:effectLst/>
                        </a:rPr>
                        <a:t> </a:t>
                      </a:r>
                      <a:r>
                        <a:rPr lang="en-GB" sz="1800" noProof="0" dirty="0">
                          <a:effectLst/>
                        </a:rPr>
                        <a:t>grade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945348">
                <a:tc>
                  <a:txBody>
                    <a:bodyPr/>
                    <a:lstStyle/>
                    <a:p>
                      <a:pPr algn="just">
                        <a:spcAft>
                          <a:spcPts val="0"/>
                        </a:spcAft>
                      </a:pPr>
                      <a:r>
                        <a:rPr lang="en-GB" sz="2000" noProof="0" dirty="0">
                          <a:effectLst/>
                        </a:rPr>
                        <a:t>Learning Outcomes </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n-GB" sz="1800" b="1" i="1" kern="1200" noProof="0" dirty="0">
                          <a:solidFill>
                            <a:schemeClr val="dk1"/>
                          </a:solidFill>
                          <a:effectLst/>
                          <a:latin typeface="+mn-lt"/>
                          <a:ea typeface="+mn-ea"/>
                          <a:cs typeface="+mn-cs"/>
                        </a:rPr>
                        <a:t>General</a:t>
                      </a:r>
                      <a:r>
                        <a:rPr lang="en-GB" sz="1800" b="1" i="1" kern="1200" baseline="0" noProof="0" dirty="0">
                          <a:solidFill>
                            <a:schemeClr val="dk1"/>
                          </a:solidFill>
                          <a:effectLst/>
                          <a:latin typeface="+mn-lt"/>
                          <a:ea typeface="+mn-ea"/>
                          <a:cs typeface="+mn-cs"/>
                        </a:rPr>
                        <a:t> learning outcomes</a:t>
                      </a:r>
                      <a:r>
                        <a:rPr lang="en-GB" sz="1800" kern="1200" noProof="0" dirty="0">
                          <a:solidFill>
                            <a:schemeClr val="dk1"/>
                          </a:solidFill>
                          <a:effectLst/>
                          <a:latin typeface="+mn-lt"/>
                          <a:ea typeface="+mn-ea"/>
                          <a:cs typeface="+mn-cs"/>
                        </a:rPr>
                        <a:t> </a:t>
                      </a:r>
                    </a:p>
                    <a:p>
                      <a:pPr algn="just">
                        <a:spcAft>
                          <a:spcPts val="0"/>
                        </a:spcAft>
                      </a:pPr>
                      <a:r>
                        <a:rPr lang="en-GB" sz="1800" noProof="0" dirty="0">
                          <a:effectLst/>
                        </a:rPr>
                        <a:t>Determine the direction of movement: left-right, up-down and back and forth</a:t>
                      </a:r>
                    </a:p>
                    <a:p>
                      <a:pPr algn="just">
                        <a:spcAft>
                          <a:spcPts val="0"/>
                        </a:spcAft>
                      </a:pPr>
                      <a:r>
                        <a:rPr lang="en-GB" sz="1800" noProof="0" dirty="0">
                          <a:effectLst/>
                        </a:rPr>
                        <a:t>Moving in different directions in space (left-right, back and forth)</a:t>
                      </a:r>
                    </a:p>
                    <a:p>
                      <a:pPr algn="just">
                        <a:spcAft>
                          <a:spcPts val="0"/>
                        </a:spcAft>
                      </a:pPr>
                      <a:r>
                        <a:rPr lang="en-GB" sz="1800" noProof="0" dirty="0">
                          <a:effectLst/>
                        </a:rPr>
                        <a:t>Suggest the steps to navigate by the given path</a:t>
                      </a:r>
                    </a:p>
                    <a:p>
                      <a:pPr algn="just">
                        <a:spcAft>
                          <a:spcPts val="0"/>
                        </a:spcAft>
                      </a:pPr>
                      <a:r>
                        <a:rPr lang="en-GB" sz="1800" noProof="0" dirty="0">
                          <a:effectLst/>
                        </a:rPr>
                        <a:t>Suggest the steps to move from the starting to the ending position</a:t>
                      </a:r>
                    </a:p>
                    <a:p>
                      <a:pPr algn="just">
                        <a:spcAft>
                          <a:spcPts val="0"/>
                        </a:spcAft>
                      </a:pPr>
                      <a:r>
                        <a:rPr lang="en-GB" sz="1800" b="1" i="1" kern="1200" noProof="0" dirty="0">
                          <a:solidFill>
                            <a:schemeClr val="dk1"/>
                          </a:solidFill>
                          <a:effectLst/>
                          <a:latin typeface="+mn-lt"/>
                          <a:ea typeface="+mn-ea"/>
                          <a:cs typeface="+mn-cs"/>
                        </a:rPr>
                        <a:t>Specific LO oriented on algorithmic thinking</a:t>
                      </a:r>
                    </a:p>
                    <a:p>
                      <a:pPr algn="just">
                        <a:spcAft>
                          <a:spcPts val="0"/>
                        </a:spcAft>
                      </a:pPr>
                      <a:r>
                        <a:rPr lang="en-GB" sz="1800" noProof="0" dirty="0">
                          <a:effectLst/>
                        </a:rPr>
                        <a:t>Interpret the term algorithm</a:t>
                      </a:r>
                    </a:p>
                    <a:p>
                      <a:pPr algn="just">
                        <a:spcAft>
                          <a:spcPts val="0"/>
                        </a:spcAft>
                      </a:pPr>
                      <a:r>
                        <a:rPr lang="en-GB" sz="1800" noProof="0" dirty="0">
                          <a:effectLst/>
                        </a:rPr>
                        <a:t>Determine a set to reach a predetermined goal</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622447">
                <a:tc>
                  <a:txBody>
                    <a:bodyPr/>
                    <a:lstStyle/>
                    <a:p>
                      <a:pPr algn="l">
                        <a:spcAft>
                          <a:spcPts val="0"/>
                        </a:spcAft>
                      </a:pPr>
                      <a:r>
                        <a:rPr lang="en-GB" sz="2000" noProof="0" dirty="0">
                          <a:effectLst/>
                        </a:rPr>
                        <a:t>Aim, Tasks and Short Description of Activities </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r>
                        <a:rPr lang="en-GB" sz="1800" kern="1200" dirty="0">
                          <a:solidFill>
                            <a:schemeClr val="dk1"/>
                          </a:solidFill>
                          <a:effectLst/>
                          <a:latin typeface="+mn-lt"/>
                          <a:ea typeface="+mn-ea"/>
                          <a:cs typeface="+mn-cs"/>
                        </a:rPr>
                        <a:t>As part of the</a:t>
                      </a:r>
                      <a:r>
                        <a:rPr lang="hr-HR" sz="1800"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S</a:t>
                      </a:r>
                      <a:r>
                        <a:rPr lang="hr-HR" sz="1800" kern="1200" dirty="0">
                          <a:solidFill>
                            <a:schemeClr val="dk1"/>
                          </a:solidFill>
                          <a:effectLst/>
                          <a:latin typeface="+mn-lt"/>
                          <a:ea typeface="+mn-ea"/>
                          <a:cs typeface="+mn-cs"/>
                        </a:rPr>
                        <a:t>cience</a:t>
                      </a:r>
                      <a:r>
                        <a:rPr lang="en-GB" sz="1800" kern="1200" dirty="0">
                          <a:solidFill>
                            <a:schemeClr val="dk1"/>
                          </a:solidFill>
                          <a:effectLst/>
                          <a:latin typeface="+mn-lt"/>
                          <a:ea typeface="+mn-ea"/>
                          <a:cs typeface="+mn-cs"/>
                        </a:rPr>
                        <a:t> lesson, for repetition and practicing the concepts left and right, up and down and back and forth, the students will solve the worksheet with maze by placing the arrows to determine the default path. Students will lead each other from the initial position to the final position in the classroom.</a:t>
                      </a:r>
                    </a:p>
                    <a:p>
                      <a:pPr algn="just">
                        <a:spcAft>
                          <a:spcPts val="0"/>
                        </a:spcAft>
                      </a:pPr>
                      <a:r>
                        <a:rPr lang="en-GB" sz="1200" noProof="0" dirty="0">
                          <a:effectLst/>
                        </a:rPr>
                        <a:t>-----------</a:t>
                      </a:r>
                    </a:p>
                    <a:p>
                      <a:pPr algn="just">
                        <a:spcAft>
                          <a:spcPts val="0"/>
                        </a:spcAft>
                      </a:pPr>
                      <a:r>
                        <a:rPr lang="en-GB" sz="1800" kern="1200" noProof="0" dirty="0">
                          <a:solidFill>
                            <a:schemeClr val="dk1"/>
                          </a:solidFill>
                          <a:effectLst/>
                          <a:latin typeface="+mn-lt"/>
                          <a:ea typeface="+mn-ea"/>
                          <a:cs typeface="+mn-cs"/>
                        </a:rPr>
                        <a:t>Students will get familiar with the term algorithm as a sequence of commands needed to accomplish the goal - arriving at the default location.</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1595336" y="365125"/>
            <a:ext cx="8877132" cy="1325563"/>
          </a:xfrm>
        </p:spPr>
        <p:txBody>
          <a:bodyPr>
            <a:normAutofit/>
          </a:bodyPr>
          <a:lstStyle/>
          <a:p>
            <a:r>
              <a:rPr lang="hr-HR" b="1" dirty="0" err="1"/>
              <a:t>Example</a:t>
            </a:r>
            <a:r>
              <a:rPr lang="hr-HR" b="1" dirty="0"/>
              <a:t>: </a:t>
            </a:r>
            <a:r>
              <a:rPr lang="en-GB" dirty="0"/>
              <a:t>Moving through the maze</a:t>
            </a:r>
            <a:r>
              <a:rPr lang="hr-HR" dirty="0"/>
              <a:t>/</a:t>
            </a:r>
            <a:r>
              <a:rPr lang="hr-HR" dirty="0" err="1"/>
              <a:t>Spatial</a:t>
            </a:r>
            <a:r>
              <a:rPr lang="hr-HR" dirty="0"/>
              <a:t> </a:t>
            </a:r>
            <a:r>
              <a:rPr lang="hr-HR" dirty="0" err="1"/>
              <a:t>orientation</a:t>
            </a:r>
            <a:r>
              <a:rPr lang="hr-HR" dirty="0"/>
              <a:t>       1/5</a:t>
            </a:r>
            <a:endParaRPr lang="en-US" dirty="0"/>
          </a:p>
        </p:txBody>
      </p:sp>
    </p:spTree>
    <p:extLst>
      <p:ext uri="{BB962C8B-B14F-4D97-AF65-F5344CB8AC3E}">
        <p14:creationId xmlns:p14="http://schemas.microsoft.com/office/powerpoint/2010/main" val="108066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16</a:t>
            </a:fld>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1185328407"/>
              </p:ext>
            </p:extLst>
          </p:nvPr>
        </p:nvGraphicFramePr>
        <p:xfrm>
          <a:off x="1586376" y="1835646"/>
          <a:ext cx="9401907" cy="4309203"/>
        </p:xfrm>
        <a:graphic>
          <a:graphicData uri="http://schemas.openxmlformats.org/drawingml/2006/table">
            <a:tbl>
              <a:tblPr firstRow="1" firstCol="1" bandRow="1">
                <a:tableStyleId>{5C22544A-7EE6-4342-B048-85BDC9FD1C3A}</a:tableStyleId>
              </a:tblPr>
              <a:tblGrid>
                <a:gridCol w="2417916">
                  <a:extLst>
                    <a:ext uri="{9D8B030D-6E8A-4147-A177-3AD203B41FA5}">
                      <a16:colId xmlns:a16="http://schemas.microsoft.com/office/drawing/2014/main" val="20000"/>
                    </a:ext>
                  </a:extLst>
                </a:gridCol>
                <a:gridCol w="6983991">
                  <a:extLst>
                    <a:ext uri="{9D8B030D-6E8A-4147-A177-3AD203B41FA5}">
                      <a16:colId xmlns:a16="http://schemas.microsoft.com/office/drawing/2014/main" val="20001"/>
                    </a:ext>
                  </a:extLst>
                </a:gridCol>
              </a:tblGrid>
              <a:tr h="451805">
                <a:tc>
                  <a:txBody>
                    <a:bodyPr/>
                    <a:lstStyle/>
                    <a:p>
                      <a:pPr algn="just">
                        <a:spcAft>
                          <a:spcPts val="0"/>
                        </a:spcAft>
                      </a:pPr>
                      <a:r>
                        <a:rPr lang="en-GB" sz="2000" noProof="0" dirty="0">
                          <a:effectLst/>
                        </a:rPr>
                        <a:t>Keywords</a:t>
                      </a:r>
                    </a:p>
                  </a:txBody>
                  <a:tcPr marL="68580" marR="68580" marT="0" marB="0" anchor="ctr"/>
                </a:tc>
                <a:tc>
                  <a:txBody>
                    <a:bodyPr/>
                    <a:lstStyle/>
                    <a:p>
                      <a:pPr algn="just">
                        <a:spcAft>
                          <a:spcPts val="0"/>
                        </a:spcAft>
                      </a:pPr>
                      <a:r>
                        <a:rPr lang="en-GB" sz="1800" b="0" noProof="0" dirty="0">
                          <a:solidFill>
                            <a:schemeClr val="tx1"/>
                          </a:solidFill>
                          <a:effectLst/>
                        </a:rPr>
                        <a:t>Left-right, up-down, back-forth, algorithm, command</a:t>
                      </a:r>
                      <a:endParaRPr lang="en-GB" sz="18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AEFF7"/>
                    </a:solidFill>
                  </a:tcPr>
                </a:tc>
                <a:extLst>
                  <a:ext uri="{0D108BD9-81ED-4DB2-BD59-A6C34878D82A}">
                    <a16:rowId xmlns:a16="http://schemas.microsoft.com/office/drawing/2014/main" val="10000"/>
                  </a:ext>
                </a:extLst>
              </a:tr>
              <a:tr h="1129512">
                <a:tc>
                  <a:txBody>
                    <a:bodyPr/>
                    <a:lstStyle/>
                    <a:p>
                      <a:pPr algn="just">
                        <a:spcAft>
                          <a:spcPts val="0"/>
                        </a:spcAft>
                      </a:pPr>
                      <a:r>
                        <a:rPr lang="en-GB" sz="2000" noProof="0" dirty="0">
                          <a:effectLst/>
                        </a:rPr>
                        <a:t>Correlation and </a:t>
                      </a:r>
                      <a:r>
                        <a:rPr lang="en-GB" sz="2000" noProof="0" dirty="0" err="1">
                          <a:effectLst/>
                        </a:rPr>
                        <a:t>Interdisciplinarity</a:t>
                      </a:r>
                      <a:endParaRPr lang="en-GB" sz="2000" noProof="0" dirty="0">
                        <a:effectLst/>
                      </a:endParaRPr>
                    </a:p>
                  </a:txBody>
                  <a:tcPr marL="68580" marR="68580" marT="0" marB="0" anchor="ctr"/>
                </a:tc>
                <a:tc>
                  <a:txBody>
                    <a:bodyPr/>
                    <a:lstStyle/>
                    <a:p>
                      <a:pPr algn="just">
                        <a:spcAft>
                          <a:spcPts val="0"/>
                        </a:spcAft>
                      </a:pPr>
                      <a:r>
                        <a:rPr lang="en-GB" sz="1800" baseline="0" noProof="0" dirty="0" err="1">
                          <a:effectLst/>
                        </a:rPr>
                        <a:t>Scie</a:t>
                      </a:r>
                      <a:r>
                        <a:rPr lang="hr-HR" sz="1800" baseline="0" noProof="0" dirty="0" err="1">
                          <a:effectLst/>
                        </a:rPr>
                        <a:t>nce</a:t>
                      </a:r>
                      <a:r>
                        <a:rPr lang="en-GB" sz="1800" noProof="0" dirty="0">
                          <a:effectLst/>
                        </a:rPr>
                        <a:t>, Physical Education and Informatics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68379">
                <a:tc>
                  <a:txBody>
                    <a:bodyPr/>
                    <a:lstStyle/>
                    <a:p>
                      <a:pPr algn="just">
                        <a:spcAft>
                          <a:spcPts val="0"/>
                        </a:spcAft>
                      </a:pPr>
                      <a:r>
                        <a:rPr lang="en-GB" sz="2000" noProof="0" dirty="0">
                          <a:effectLst/>
                        </a:rPr>
                        <a:t>Duration of Activities</a:t>
                      </a:r>
                    </a:p>
                  </a:txBody>
                  <a:tcPr marL="68580" marR="68580" marT="0" marB="0" anchor="ctr"/>
                </a:tc>
                <a:tc>
                  <a:txBody>
                    <a:bodyPr/>
                    <a:lstStyle/>
                    <a:p>
                      <a:pPr algn="just">
                        <a:spcAft>
                          <a:spcPts val="0"/>
                        </a:spcAft>
                      </a:pPr>
                      <a:r>
                        <a:rPr lang="en-GB" sz="1800" noProof="0" dirty="0">
                          <a:effectLst/>
                        </a:rPr>
                        <a:t>45 minutes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78407">
                <a:tc>
                  <a:txBody>
                    <a:bodyPr/>
                    <a:lstStyle/>
                    <a:p>
                      <a:pPr algn="just">
                        <a:spcAft>
                          <a:spcPts val="0"/>
                        </a:spcAft>
                      </a:pPr>
                      <a:r>
                        <a:rPr lang="en-GB" sz="2000" noProof="0" dirty="0">
                          <a:effectLst/>
                        </a:rPr>
                        <a:t>Teaching Methods</a:t>
                      </a:r>
                    </a:p>
                  </a:txBody>
                  <a:tcPr marL="68580" marR="68580" marT="0" marB="0"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noProof="0" dirty="0">
                          <a:effectLst/>
                        </a:rPr>
                        <a:t>Game-Based Learning </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800" noProof="0" dirty="0">
                          <a:effectLst/>
                        </a:rPr>
                        <a:t>Dialog</a:t>
                      </a:r>
                      <a:r>
                        <a:rPr lang="en-GB" sz="1800" baseline="0" noProof="0" dirty="0">
                          <a:effectLst/>
                        </a:rPr>
                        <a:t> m</a:t>
                      </a:r>
                      <a:r>
                        <a:rPr lang="en-GB" sz="1800" noProof="0" dirty="0">
                          <a:effectLst/>
                        </a:rPr>
                        <a:t>ethod</a:t>
                      </a:r>
                    </a:p>
                    <a:p>
                      <a:pPr algn="just">
                        <a:spcAft>
                          <a:spcPts val="0"/>
                        </a:spcAft>
                      </a:pPr>
                      <a:r>
                        <a:rPr lang="en-GB" sz="1800" noProof="0" dirty="0">
                          <a:effectLst/>
                        </a:rPr>
                        <a:t>Problem-</a:t>
                      </a:r>
                      <a:r>
                        <a:rPr lang="en-GB" sz="1800" baseline="0" noProof="0" dirty="0">
                          <a:effectLst/>
                        </a:rPr>
                        <a:t>s</a:t>
                      </a:r>
                      <a:r>
                        <a:rPr lang="en-GB" sz="1800" noProof="0" dirty="0">
                          <a:effectLst/>
                        </a:rPr>
                        <a:t>olving method </a:t>
                      </a:r>
                    </a:p>
                  </a:txBody>
                  <a:tcPr marL="68580" marR="68580" marT="0" marB="0" anchor="ctr"/>
                </a:tc>
                <a:extLst>
                  <a:ext uri="{0D108BD9-81ED-4DB2-BD59-A6C34878D82A}">
                    <a16:rowId xmlns:a16="http://schemas.microsoft.com/office/drawing/2014/main" val="10003"/>
                  </a:ext>
                </a:extLst>
              </a:tr>
              <a:tr h="778407">
                <a:tc>
                  <a:txBody>
                    <a:bodyPr/>
                    <a:lstStyle/>
                    <a:p>
                      <a:pPr algn="just">
                        <a:spcAft>
                          <a:spcPts val="0"/>
                        </a:spcAft>
                      </a:pPr>
                      <a:r>
                        <a:rPr lang="en-GB" sz="2000" noProof="0" dirty="0">
                          <a:effectLst/>
                        </a:rPr>
                        <a:t>Teaching Forms</a:t>
                      </a:r>
                    </a:p>
                  </a:txBody>
                  <a:tcPr marL="68580" marR="68580" marT="0" marB="0" anchor="ctr"/>
                </a:tc>
                <a:tc>
                  <a:txBody>
                    <a:bodyPr/>
                    <a:lstStyle/>
                    <a:p>
                      <a:pPr algn="just">
                        <a:spcAft>
                          <a:spcPts val="0"/>
                        </a:spcAft>
                      </a:pPr>
                      <a:r>
                        <a:rPr lang="en-GB" sz="1800" noProof="0" dirty="0">
                          <a:effectLst/>
                        </a:rPr>
                        <a:t>Frontal teaching</a:t>
                      </a:r>
                    </a:p>
                    <a:p>
                      <a:pPr algn="just">
                        <a:spcAft>
                          <a:spcPts val="0"/>
                        </a:spcAft>
                      </a:pPr>
                      <a:r>
                        <a:rPr lang="en-GB" sz="1800" noProof="0" dirty="0">
                          <a:effectLst/>
                        </a:rPr>
                        <a:t>Individual work </a:t>
                      </a:r>
                    </a:p>
                    <a:p>
                      <a:pPr algn="just">
                        <a:spcAft>
                          <a:spcPts val="0"/>
                        </a:spcAft>
                      </a:pPr>
                      <a:r>
                        <a:rPr lang="en-GB" sz="1800" noProof="0" dirty="0">
                          <a:effectLst/>
                        </a:rPr>
                        <a:t>Group work by four students</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13587">
                <a:tc>
                  <a:txBody>
                    <a:bodyPr/>
                    <a:lstStyle/>
                    <a:p>
                      <a:pPr algn="just">
                        <a:spcAft>
                          <a:spcPts val="0"/>
                        </a:spcAft>
                      </a:pPr>
                      <a:r>
                        <a:rPr lang="en-GB" sz="2000" noProof="0" dirty="0">
                          <a:effectLst/>
                        </a:rPr>
                        <a:t>Tools</a:t>
                      </a:r>
                    </a:p>
                  </a:txBody>
                  <a:tcPr marL="68580" marR="68580" marT="0" marB="0" anchor="ctr"/>
                </a:tc>
                <a:tc>
                  <a:txBody>
                    <a:bodyPr/>
                    <a:lstStyle/>
                    <a:p>
                      <a:pPr algn="just">
                        <a:spcAft>
                          <a:spcPts val="0"/>
                        </a:spcAft>
                      </a:pPr>
                      <a:r>
                        <a:rPr lang="en-GB" sz="1800" noProof="0" dirty="0">
                          <a:effectLst/>
                        </a:rPr>
                        <a:t>none</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7" name="Title 2"/>
          <p:cNvSpPr>
            <a:spLocks noGrp="1"/>
          </p:cNvSpPr>
          <p:nvPr>
            <p:ph type="title"/>
          </p:nvPr>
        </p:nvSpPr>
        <p:spPr>
          <a:xfrm>
            <a:off x="1595336" y="365125"/>
            <a:ext cx="8832715" cy="1325563"/>
          </a:xfrm>
        </p:spPr>
        <p:txBody>
          <a:bodyPr/>
          <a:lstStyle/>
          <a:p>
            <a:r>
              <a:rPr lang="hr-HR" b="1" dirty="0" err="1"/>
              <a:t>Example</a:t>
            </a:r>
            <a:r>
              <a:rPr lang="hr-HR" b="1" dirty="0"/>
              <a:t>: </a:t>
            </a:r>
            <a:r>
              <a:rPr lang="en-GB" dirty="0"/>
              <a:t>Moving through the maze</a:t>
            </a:r>
            <a:r>
              <a:rPr lang="hr-HR" dirty="0"/>
              <a:t>/</a:t>
            </a:r>
            <a:r>
              <a:rPr lang="hr-HR" dirty="0" err="1"/>
              <a:t>Spatial</a:t>
            </a:r>
            <a:r>
              <a:rPr lang="hr-HR" dirty="0"/>
              <a:t> </a:t>
            </a:r>
            <a:r>
              <a:rPr lang="hr-HR" dirty="0" err="1"/>
              <a:t>orientation</a:t>
            </a:r>
            <a:r>
              <a:rPr lang="hr-HR" dirty="0"/>
              <a:t>       2/5</a:t>
            </a:r>
            <a:endParaRPr lang="en-US" dirty="0"/>
          </a:p>
        </p:txBody>
      </p:sp>
    </p:spTree>
    <p:extLst>
      <p:ext uri="{BB962C8B-B14F-4D97-AF65-F5344CB8AC3E}">
        <p14:creationId xmlns:p14="http://schemas.microsoft.com/office/powerpoint/2010/main" val="2531225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17</a:t>
            </a:fld>
            <a:endParaRPr lang="hr-HR" dirty="0"/>
          </a:p>
        </p:txBody>
      </p:sp>
      <p:graphicFrame>
        <p:nvGraphicFramePr>
          <p:cNvPr id="3" name="Table 2"/>
          <p:cNvGraphicFramePr>
            <a:graphicFrameLocks noGrp="1"/>
          </p:cNvGraphicFramePr>
          <p:nvPr>
            <p:extLst>
              <p:ext uri="{D42A27DB-BD31-4B8C-83A1-F6EECF244321}">
                <p14:modId xmlns:p14="http://schemas.microsoft.com/office/powerpoint/2010/main" val="1564540627"/>
              </p:ext>
            </p:extLst>
          </p:nvPr>
        </p:nvGraphicFramePr>
        <p:xfrm>
          <a:off x="1595886" y="1854692"/>
          <a:ext cx="10080880" cy="4295640"/>
        </p:xfrm>
        <a:graphic>
          <a:graphicData uri="http://schemas.openxmlformats.org/drawingml/2006/table">
            <a:tbl>
              <a:tblPr firstRow="1" firstCol="1" bandRow="1">
                <a:tableStyleId>{5C22544A-7EE6-4342-B048-85BDC9FD1C3A}</a:tableStyleId>
              </a:tblPr>
              <a:tblGrid>
                <a:gridCol w="2320506">
                  <a:extLst>
                    <a:ext uri="{9D8B030D-6E8A-4147-A177-3AD203B41FA5}">
                      <a16:colId xmlns:a16="http://schemas.microsoft.com/office/drawing/2014/main" val="20000"/>
                    </a:ext>
                  </a:extLst>
                </a:gridCol>
                <a:gridCol w="6512943">
                  <a:extLst>
                    <a:ext uri="{9D8B030D-6E8A-4147-A177-3AD203B41FA5}">
                      <a16:colId xmlns:a16="http://schemas.microsoft.com/office/drawing/2014/main" val="20001"/>
                    </a:ext>
                  </a:extLst>
                </a:gridCol>
                <a:gridCol w="1247431">
                  <a:extLst>
                    <a:ext uri="{9D8B030D-6E8A-4147-A177-3AD203B41FA5}">
                      <a16:colId xmlns:a16="http://schemas.microsoft.com/office/drawing/2014/main" val="20002"/>
                    </a:ext>
                  </a:extLst>
                </a:gridCol>
              </a:tblGrid>
              <a:tr h="569797">
                <a:tc>
                  <a:txBody>
                    <a:bodyPr/>
                    <a:lstStyle/>
                    <a:p>
                      <a:r>
                        <a:rPr lang="en-GB" sz="2000" b="1" kern="1200" noProof="0" dirty="0">
                          <a:solidFill>
                            <a:schemeClr val="lt1"/>
                          </a:solidFill>
                          <a:effectLst/>
                          <a:latin typeface="+mn-lt"/>
                          <a:ea typeface="+mn-ea"/>
                          <a:cs typeface="+mn-cs"/>
                        </a:rPr>
                        <a:t>Resources/materials for the Teacher</a:t>
                      </a:r>
                    </a:p>
                  </a:txBody>
                  <a:tcPr marL="68580" marR="68580" marT="0" marB="0" anchor="ctr"/>
                </a:tc>
                <a:tc>
                  <a:txBody>
                    <a:bodyPr/>
                    <a:lstStyle/>
                    <a:p>
                      <a:pPr algn="just">
                        <a:spcAft>
                          <a:spcPts val="0"/>
                        </a:spcAft>
                      </a:pPr>
                      <a:r>
                        <a:rPr lang="en-GB" sz="1800" b="0" noProof="0" dirty="0">
                          <a:solidFill>
                            <a:schemeClr val="tx1"/>
                          </a:solidFill>
                          <a:effectLst/>
                        </a:rPr>
                        <a:t>Tools </a:t>
                      </a:r>
                      <a:r>
                        <a:rPr lang="en-GB" sz="1800" b="0" noProof="0" dirty="0" err="1">
                          <a:solidFill>
                            <a:schemeClr val="tx1"/>
                          </a:solidFill>
                          <a:effectLst/>
                        </a:rPr>
                        <a:t>Canva</a:t>
                      </a:r>
                      <a:r>
                        <a:rPr lang="en-GB" sz="1800" b="0" noProof="0" dirty="0">
                          <a:solidFill>
                            <a:schemeClr val="tx1"/>
                          </a:solidFill>
                          <a:effectLst/>
                        </a:rPr>
                        <a:t> and Microsoft Word for creating worksheets</a:t>
                      </a:r>
                      <a:endParaRPr lang="en-GB" sz="18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AEFF7"/>
                    </a:solidFill>
                  </a:tcPr>
                </a:tc>
                <a:tc>
                  <a:txBody>
                    <a:bodyPr/>
                    <a:lstStyle/>
                    <a:p>
                      <a:pPr algn="just">
                        <a:spcAft>
                          <a:spcPts val="0"/>
                        </a:spcAft>
                      </a:pPr>
                      <a:endParaRPr lang="en-GB" sz="16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EAEFF7"/>
                    </a:solidFill>
                  </a:tcPr>
                </a:tc>
                <a:extLst>
                  <a:ext uri="{0D108BD9-81ED-4DB2-BD59-A6C34878D82A}">
                    <a16:rowId xmlns:a16="http://schemas.microsoft.com/office/drawing/2014/main" val="10000"/>
                  </a:ext>
                </a:extLst>
              </a:tr>
              <a:tr h="942840">
                <a:tc>
                  <a:txBody>
                    <a:bodyPr/>
                    <a:lstStyle/>
                    <a:p>
                      <a:r>
                        <a:rPr lang="en-GB" sz="2000" b="1" kern="1200" noProof="0" dirty="0" smtClean="0">
                          <a:solidFill>
                            <a:schemeClr val="lt1"/>
                          </a:solidFill>
                          <a:effectLst/>
                          <a:latin typeface="+mn-lt"/>
                          <a:ea typeface="+mn-ea"/>
                          <a:cs typeface="+mn-cs"/>
                        </a:rPr>
                        <a:t>Resources/</a:t>
                      </a:r>
                      <a:r>
                        <a:rPr lang="hr-HR" sz="2000" b="1" kern="1200" noProof="0" dirty="0" smtClean="0">
                          <a:solidFill>
                            <a:schemeClr val="lt1"/>
                          </a:solidFill>
                          <a:effectLst/>
                          <a:latin typeface="+mn-lt"/>
                          <a:ea typeface="+mn-ea"/>
                          <a:cs typeface="+mn-cs"/>
                        </a:rPr>
                        <a:t>M</a:t>
                      </a:r>
                      <a:r>
                        <a:rPr lang="en-GB" sz="2000" b="1" kern="1200" noProof="0" dirty="0" err="1" smtClean="0">
                          <a:solidFill>
                            <a:schemeClr val="lt1"/>
                          </a:solidFill>
                          <a:effectLst/>
                          <a:latin typeface="+mn-lt"/>
                          <a:ea typeface="+mn-ea"/>
                          <a:cs typeface="+mn-cs"/>
                        </a:rPr>
                        <a:t>aterials</a:t>
                      </a:r>
                      <a:r>
                        <a:rPr lang="en-GB" sz="2000" b="1" kern="1200" noProof="0" dirty="0" smtClean="0">
                          <a:solidFill>
                            <a:schemeClr val="lt1"/>
                          </a:solidFill>
                          <a:effectLst/>
                          <a:latin typeface="+mn-lt"/>
                          <a:ea typeface="+mn-ea"/>
                          <a:cs typeface="+mn-cs"/>
                        </a:rPr>
                        <a:t> </a:t>
                      </a:r>
                      <a:r>
                        <a:rPr lang="en-GB" sz="2000" b="1" kern="1200" noProof="0" dirty="0">
                          <a:solidFill>
                            <a:schemeClr val="lt1"/>
                          </a:solidFill>
                          <a:effectLst/>
                          <a:latin typeface="+mn-lt"/>
                          <a:ea typeface="+mn-ea"/>
                          <a:cs typeface="+mn-cs"/>
                        </a:rPr>
                        <a:t>for the Students</a:t>
                      </a:r>
                    </a:p>
                  </a:txBody>
                  <a:tcPr marL="68580" marR="68580" marT="0" marB="0" anchor="ctr"/>
                </a:tc>
                <a:tc>
                  <a:txBody>
                    <a:bodyPr/>
                    <a:lstStyle/>
                    <a:p>
                      <a:r>
                        <a:rPr lang="en-GB" sz="1800" b="0" kern="1200" noProof="0" dirty="0">
                          <a:solidFill>
                            <a:schemeClr val="tx1"/>
                          </a:solidFill>
                          <a:effectLst/>
                          <a:latin typeface="+mn-lt"/>
                          <a:ea typeface="+mn-ea"/>
                          <a:cs typeface="+mn-cs"/>
                        </a:rPr>
                        <a:t>W</a:t>
                      </a:r>
                      <a:r>
                        <a:rPr lang="en-GB" sz="1800" b="0" noProof="0" dirty="0">
                          <a:solidFill>
                            <a:schemeClr val="tx1"/>
                          </a:solidFill>
                          <a:effectLst/>
                        </a:rPr>
                        <a:t>orksheet</a:t>
                      </a:r>
                      <a:endParaRPr lang="en-GB" sz="1800" kern="1200" noProof="0" dirty="0">
                        <a:solidFill>
                          <a:schemeClr val="dk1"/>
                        </a:solidFill>
                        <a:effectLst/>
                        <a:latin typeface="+mn-lt"/>
                        <a:ea typeface="+mn-ea"/>
                        <a:cs typeface="+mn-cs"/>
                      </a:endParaRPr>
                    </a:p>
                    <a:p>
                      <a:r>
                        <a:rPr lang="en-GB" sz="1800" kern="1200" noProof="0" dirty="0">
                          <a:solidFill>
                            <a:schemeClr val="dk1"/>
                          </a:solidFill>
                          <a:effectLst/>
                          <a:latin typeface="+mn-lt"/>
                          <a:ea typeface="+mn-ea"/>
                          <a:cs typeface="+mn-cs"/>
                        </a:rPr>
                        <a:t>Scissors</a:t>
                      </a:r>
                    </a:p>
                    <a:p>
                      <a:r>
                        <a:rPr lang="en-GB" sz="1800" kern="1200" noProof="0" dirty="0">
                          <a:solidFill>
                            <a:schemeClr val="dk1"/>
                          </a:solidFill>
                          <a:effectLst/>
                          <a:latin typeface="+mn-lt"/>
                          <a:ea typeface="+mn-ea"/>
                          <a:cs typeface="+mn-cs"/>
                        </a:rPr>
                        <a:t>Pencil and notebook</a:t>
                      </a:r>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n-GB" sz="16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16496">
                <a:tc>
                  <a:txBody>
                    <a:bodyPr/>
                    <a:lstStyle/>
                    <a:p>
                      <a:pPr algn="just">
                        <a:spcAft>
                          <a:spcPts val="0"/>
                        </a:spcAft>
                      </a:pPr>
                      <a:r>
                        <a:rPr lang="en-GB" sz="2000" b="1" kern="1200" noProof="0" dirty="0">
                          <a:solidFill>
                            <a:schemeClr val="lt1"/>
                          </a:solidFill>
                          <a:effectLst/>
                          <a:latin typeface="+mn-lt"/>
                          <a:ea typeface="+mn-ea"/>
                          <a:cs typeface="+mn-cs"/>
                        </a:rPr>
                        <a:t>Teaching summary</a:t>
                      </a:r>
                      <a:endParaRPr lang="en-GB" sz="2000" noProof="0" dirty="0">
                        <a:effectLst/>
                      </a:endParaRPr>
                    </a:p>
                  </a:txBody>
                  <a:tcPr marL="68580" marR="68580" marT="0" marB="0" anchor="ctr"/>
                </a:tc>
                <a:tc>
                  <a:txBody>
                    <a:bodyPr/>
                    <a:lstStyle/>
                    <a:p>
                      <a:pPr algn="just">
                        <a:spcAft>
                          <a:spcPts val="0"/>
                        </a:spcAft>
                      </a:pPr>
                      <a:r>
                        <a:rPr lang="en-GB" sz="1800" b="1" i="1" noProof="0" dirty="0">
                          <a:effectLst/>
                          <a:latin typeface="Calibri" panose="020F0502020204030204" pitchFamily="34" charset="0"/>
                          <a:ea typeface="Calibri" panose="020F0502020204030204" pitchFamily="34" charset="0"/>
                          <a:cs typeface="Times New Roman" panose="02020603050405020304" pitchFamily="18" charset="0"/>
                        </a:rPr>
                        <a:t>Motivation – introduction to activity</a:t>
                      </a:r>
                    </a:p>
                    <a:p>
                      <a:pPr algn="just">
                        <a:spcAft>
                          <a:spcPts val="0"/>
                        </a:spcAft>
                      </a:pPr>
                      <a:r>
                        <a:rPr lang="en-GB" sz="1800" kern="1200" dirty="0">
                          <a:solidFill>
                            <a:schemeClr val="dk1"/>
                          </a:solidFill>
                          <a:effectLst/>
                          <a:latin typeface="+mn-lt"/>
                          <a:ea typeface="+mn-ea"/>
                          <a:cs typeface="+mn-cs"/>
                        </a:rPr>
                        <a:t>The teacher can stand next to the door of the classroom and ask the students for help to get to the blackboard. </a:t>
                      </a: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Students direct the teacher by specifying</a:t>
                      </a:r>
                      <a:r>
                        <a:rPr lang="en-GB" sz="1800" baseline="0" noProof="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counting the steps.</a:t>
                      </a:r>
                    </a:p>
                    <a:p>
                      <a:pPr algn="just">
                        <a:spcAft>
                          <a:spcPts val="0"/>
                        </a:spcAft>
                      </a:pPr>
                      <a:r>
                        <a:rPr lang="en-GB" sz="1800" kern="1200" dirty="0">
                          <a:solidFill>
                            <a:schemeClr val="dk1"/>
                          </a:solidFill>
                          <a:effectLst/>
                          <a:latin typeface="+mn-lt"/>
                          <a:ea typeface="+mn-ea"/>
                          <a:cs typeface="+mn-cs"/>
                        </a:rPr>
                        <a:t>The teacher can write his "path" on the blackboard stating the steps (commands) he has made. Other possible ways of getting from the door to the blackboard can be pointed out in the conversation with students, which brings a conclusion that the same task can be solved in several ways. The term ALGORITHM is explained as a series of actions to be made in order to accomplish a particular task. </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Duration</a:t>
                      </a:r>
                    </a:p>
                    <a:p>
                      <a:pPr algn="ctr">
                        <a:spcAft>
                          <a:spcPts val="0"/>
                        </a:spcAft>
                      </a:pP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6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10 minutes</a:t>
                      </a:r>
                    </a:p>
                    <a:p>
                      <a:pPr algn="ctr">
                        <a:spcAft>
                          <a:spcPts val="6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p>
                    <a:p>
                      <a:pPr algn="ctr">
                        <a:spcAft>
                          <a:spcPts val="60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002"/>
                  </a:ext>
                </a:extLst>
              </a:tr>
            </a:tbl>
          </a:graphicData>
        </a:graphic>
      </p:graphicFrame>
      <p:sp>
        <p:nvSpPr>
          <p:cNvPr id="7" name="Title 2"/>
          <p:cNvSpPr>
            <a:spLocks noGrp="1"/>
          </p:cNvSpPr>
          <p:nvPr>
            <p:ph type="title"/>
          </p:nvPr>
        </p:nvSpPr>
        <p:spPr>
          <a:xfrm>
            <a:off x="1595336" y="365125"/>
            <a:ext cx="8832715" cy="1325563"/>
          </a:xfrm>
        </p:spPr>
        <p:txBody>
          <a:bodyPr/>
          <a:lstStyle/>
          <a:p>
            <a:r>
              <a:rPr lang="hr-HR" b="1" dirty="0" err="1"/>
              <a:t>Example</a:t>
            </a:r>
            <a:r>
              <a:rPr lang="hr-HR" b="1" dirty="0"/>
              <a:t>: </a:t>
            </a:r>
            <a:r>
              <a:rPr lang="en-GB" dirty="0"/>
              <a:t>Moving through the maze</a:t>
            </a:r>
            <a:r>
              <a:rPr lang="hr-HR" dirty="0"/>
              <a:t>/</a:t>
            </a:r>
            <a:r>
              <a:rPr lang="hr-HR" dirty="0" err="1"/>
              <a:t>Spatial</a:t>
            </a:r>
            <a:r>
              <a:rPr lang="hr-HR" dirty="0"/>
              <a:t> </a:t>
            </a:r>
            <a:r>
              <a:rPr lang="hr-HR" dirty="0" err="1"/>
              <a:t>orientation</a:t>
            </a:r>
            <a:r>
              <a:rPr lang="hr-HR" dirty="0"/>
              <a:t>       3/5</a:t>
            </a:r>
            <a:endParaRPr lang="en-US" dirty="0"/>
          </a:p>
        </p:txBody>
      </p:sp>
    </p:spTree>
    <p:extLst>
      <p:ext uri="{BB962C8B-B14F-4D97-AF65-F5344CB8AC3E}">
        <p14:creationId xmlns:p14="http://schemas.microsoft.com/office/powerpoint/2010/main" val="2137287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18</a:t>
            </a:fld>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3354749941"/>
              </p:ext>
            </p:extLst>
          </p:nvPr>
        </p:nvGraphicFramePr>
        <p:xfrm>
          <a:off x="1388853" y="1820174"/>
          <a:ext cx="10351699" cy="4389120"/>
        </p:xfrm>
        <a:graphic>
          <a:graphicData uri="http://schemas.openxmlformats.org/drawingml/2006/table">
            <a:tbl>
              <a:tblPr firstRow="1" firstCol="1" bandRow="1">
                <a:tableStyleId>{5C22544A-7EE6-4342-B048-85BDC9FD1C3A}</a:tableStyleId>
              </a:tblPr>
              <a:tblGrid>
                <a:gridCol w="1544129">
                  <a:extLst>
                    <a:ext uri="{9D8B030D-6E8A-4147-A177-3AD203B41FA5}">
                      <a16:colId xmlns:a16="http://schemas.microsoft.com/office/drawing/2014/main" val="20000"/>
                    </a:ext>
                  </a:extLst>
                </a:gridCol>
                <a:gridCol w="7700728">
                  <a:extLst>
                    <a:ext uri="{9D8B030D-6E8A-4147-A177-3AD203B41FA5}">
                      <a16:colId xmlns:a16="http://schemas.microsoft.com/office/drawing/2014/main" val="20001"/>
                    </a:ext>
                  </a:extLst>
                </a:gridCol>
                <a:gridCol w="1106842">
                  <a:extLst>
                    <a:ext uri="{9D8B030D-6E8A-4147-A177-3AD203B41FA5}">
                      <a16:colId xmlns:a16="http://schemas.microsoft.com/office/drawing/2014/main" val="20002"/>
                    </a:ext>
                  </a:extLst>
                </a:gridCol>
              </a:tblGrid>
              <a:tr h="4045789">
                <a:tc>
                  <a:txBody>
                    <a:bodyPr/>
                    <a:lstStyle/>
                    <a:p>
                      <a:pPr algn="just">
                        <a:spcAft>
                          <a:spcPts val="0"/>
                        </a:spcAft>
                      </a:pPr>
                      <a:r>
                        <a:rPr lang="en-GB" sz="2000" b="1" kern="1200" noProof="0" dirty="0">
                          <a:solidFill>
                            <a:schemeClr val="lt1"/>
                          </a:solidFill>
                          <a:effectLst/>
                          <a:latin typeface="+mn-lt"/>
                          <a:ea typeface="+mn-ea"/>
                          <a:cs typeface="+mn-cs"/>
                        </a:rPr>
                        <a:t>Teaching summary</a:t>
                      </a:r>
                      <a:endParaRPr lang="en-GB" sz="2000" noProof="0" dirty="0">
                        <a:effectLst/>
                      </a:endParaRPr>
                    </a:p>
                    <a:p>
                      <a:pPr algn="just">
                        <a:spcAft>
                          <a:spcPts val="0"/>
                        </a:spcAft>
                      </a:pP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6265" marR="46265" marT="0" marB="0" anchor="ctr"/>
                </a:tc>
                <a:tc>
                  <a:txBody>
                    <a:bodyPr/>
                    <a:lstStyle/>
                    <a:p>
                      <a:pPr algn="just">
                        <a:spcAft>
                          <a:spcPts val="0"/>
                        </a:spcAft>
                      </a:pPr>
                      <a:r>
                        <a:rPr lang="en-GB" sz="1800" b="1" i="1" noProof="0" dirty="0">
                          <a:solidFill>
                            <a:schemeClr val="tx1"/>
                          </a:solidFill>
                          <a:effectLst/>
                        </a:rPr>
                        <a:t>Implementation </a:t>
                      </a:r>
                    </a:p>
                    <a:p>
                      <a:pPr marL="0" lvl="0" indent="0" algn="just">
                        <a:spcAft>
                          <a:spcPts val="0"/>
                        </a:spcAft>
                        <a:buFont typeface="+mj-lt"/>
                        <a:buNone/>
                      </a:pPr>
                      <a:r>
                        <a:rPr lang="hr-HR" sz="1800" b="0" u="sng" noProof="0" dirty="0">
                          <a:solidFill>
                            <a:schemeClr val="tx1"/>
                          </a:solidFill>
                          <a:effectLst/>
                        </a:rPr>
                        <a:t>1</a:t>
                      </a:r>
                      <a:r>
                        <a:rPr lang="hr-HR" sz="1800" b="0" u="sng" baseline="30000" noProof="0" dirty="0">
                          <a:solidFill>
                            <a:schemeClr val="tx1"/>
                          </a:solidFill>
                          <a:effectLst/>
                        </a:rPr>
                        <a:t>st</a:t>
                      </a:r>
                      <a:r>
                        <a:rPr lang="hr-HR" sz="1800" b="0" u="sng" noProof="0" dirty="0">
                          <a:solidFill>
                            <a:schemeClr val="tx1"/>
                          </a:solidFill>
                          <a:effectLst/>
                        </a:rPr>
                        <a:t> </a:t>
                      </a:r>
                      <a:r>
                        <a:rPr lang="en-GB" sz="1800" b="0" u="sng" noProof="0" dirty="0">
                          <a:solidFill>
                            <a:schemeClr val="tx1"/>
                          </a:solidFill>
                          <a:effectLst/>
                        </a:rPr>
                        <a:t>activity: Solving the worksheet </a:t>
                      </a:r>
                      <a:r>
                        <a:rPr lang="en-GB" sz="1800" b="0" u="none" noProof="0" dirty="0">
                          <a:solidFill>
                            <a:schemeClr val="tx1"/>
                          </a:solidFill>
                          <a:effectLst/>
                        </a:rPr>
                        <a:t>(individual work)</a:t>
                      </a:r>
                    </a:p>
                    <a:p>
                      <a:pPr marL="0" lvl="0" indent="0" algn="just">
                        <a:spcAft>
                          <a:spcPts val="0"/>
                        </a:spcAft>
                        <a:buFont typeface="+mj-lt"/>
                        <a:buNone/>
                      </a:pPr>
                      <a:r>
                        <a:rPr lang="en-GB" sz="1800" b="0" noProof="0" dirty="0">
                          <a:solidFill>
                            <a:schemeClr val="tx1"/>
                          </a:solidFill>
                          <a:effectLst/>
                        </a:rPr>
                        <a:t>Students cut out the arrows from the worksheet and paste them into the maze to point out the path that will get a little bear to his mom. </a:t>
                      </a:r>
                      <a:r>
                        <a:rPr lang="en-US" sz="1800" b="0" noProof="0" dirty="0">
                          <a:solidFill>
                            <a:schemeClr val="tx1"/>
                          </a:solidFill>
                          <a:effectLst/>
                        </a:rPr>
                        <a:t>The student who first solved the task reads the steps in a way that assumes the role of a </a:t>
                      </a:r>
                      <a:r>
                        <a:rPr lang="en-GB" sz="1800" b="0" noProof="0" dirty="0">
                          <a:solidFill>
                            <a:schemeClr val="tx1"/>
                          </a:solidFill>
                          <a:effectLst/>
                        </a:rPr>
                        <a:t>little </a:t>
                      </a:r>
                      <a:r>
                        <a:rPr lang="en-US" sz="1800" b="0" noProof="0" dirty="0">
                          <a:solidFill>
                            <a:schemeClr val="tx1"/>
                          </a:solidFill>
                          <a:effectLst/>
                        </a:rPr>
                        <a:t>bear and uses the words left-right and back-forth to read the steps.</a:t>
                      </a:r>
                      <a:r>
                        <a:rPr lang="hr-HR" sz="1800" b="0" noProof="0" dirty="0">
                          <a:solidFill>
                            <a:schemeClr val="tx1"/>
                          </a:solidFill>
                          <a:effectLst/>
                        </a:rPr>
                        <a:t> </a:t>
                      </a:r>
                      <a:r>
                        <a:rPr lang="en-US" sz="1800" b="0" noProof="0" dirty="0">
                          <a:solidFill>
                            <a:schemeClr val="tx1"/>
                          </a:solidFill>
                          <a:effectLst/>
                        </a:rPr>
                        <a:t>The next student reads the steps in a way that assumes the role</a:t>
                      </a:r>
                      <a:r>
                        <a:rPr lang="hr-HR" sz="1800" b="0" noProof="0" dirty="0">
                          <a:solidFill>
                            <a:schemeClr val="tx1"/>
                          </a:solidFill>
                          <a:effectLst/>
                        </a:rPr>
                        <a:t> </a:t>
                      </a:r>
                      <a:r>
                        <a:rPr lang="en-US" sz="1800" b="0" noProof="0" dirty="0">
                          <a:solidFill>
                            <a:schemeClr val="tx1"/>
                          </a:solidFill>
                          <a:effectLst/>
                        </a:rPr>
                        <a:t>of the observer and uses the words left-right and up-down.</a:t>
                      </a:r>
                      <a:r>
                        <a:rPr lang="hr-HR" sz="1800" b="0" noProof="0" dirty="0">
                          <a:solidFill>
                            <a:schemeClr val="tx1"/>
                          </a:solidFill>
                          <a:effectLst/>
                        </a:rPr>
                        <a:t> </a:t>
                      </a:r>
                    </a:p>
                    <a:p>
                      <a:pPr marL="0" lvl="0" indent="0" algn="just">
                        <a:spcAft>
                          <a:spcPts val="0"/>
                        </a:spcAft>
                        <a:buFont typeface="+mj-lt"/>
                        <a:buNone/>
                      </a:pPr>
                      <a:r>
                        <a:rPr lang="en-GB" sz="1800" b="0" u="sng" noProof="0" dirty="0">
                          <a:solidFill>
                            <a:schemeClr val="tx1"/>
                          </a:solidFill>
                          <a:effectLst/>
                        </a:rPr>
                        <a:t>2</a:t>
                      </a:r>
                      <a:r>
                        <a:rPr lang="hr-HR" sz="1800" b="0" u="sng" baseline="30000" noProof="0" dirty="0">
                          <a:solidFill>
                            <a:schemeClr val="tx1"/>
                          </a:solidFill>
                          <a:effectLst/>
                        </a:rPr>
                        <a:t>nd</a:t>
                      </a:r>
                      <a:r>
                        <a:rPr lang="hr-HR" sz="1800" b="0" u="sng" baseline="0" noProof="0" dirty="0">
                          <a:solidFill>
                            <a:schemeClr val="tx1"/>
                          </a:solidFill>
                          <a:effectLst/>
                        </a:rPr>
                        <a:t> </a:t>
                      </a:r>
                      <a:r>
                        <a:rPr lang="en-GB" sz="1800" b="0" u="sng" noProof="0" dirty="0">
                          <a:solidFill>
                            <a:schemeClr val="tx1"/>
                          </a:solidFill>
                          <a:effectLst/>
                        </a:rPr>
                        <a:t>activity: </a:t>
                      </a:r>
                      <a:r>
                        <a:rPr lang="hr-HR" sz="1800" b="0" u="sng" noProof="0" dirty="0">
                          <a:solidFill>
                            <a:schemeClr val="tx1"/>
                          </a:solidFill>
                          <a:effectLst/>
                        </a:rPr>
                        <a:t>Group game</a:t>
                      </a:r>
                      <a:r>
                        <a:rPr lang="en-GB" sz="1800" b="0" u="sng" noProof="0" dirty="0">
                          <a:solidFill>
                            <a:schemeClr val="tx1"/>
                          </a:solidFill>
                          <a:effectLst/>
                        </a:rPr>
                        <a:t> </a:t>
                      </a:r>
                      <a:r>
                        <a:rPr lang="en-GB" sz="1800" b="0" noProof="0" dirty="0">
                          <a:solidFill>
                            <a:schemeClr val="tx1"/>
                          </a:solidFill>
                          <a:effectLst/>
                        </a:rPr>
                        <a:t>(4 </a:t>
                      </a:r>
                      <a:r>
                        <a:rPr lang="en-US" sz="1800" b="0" noProof="0" dirty="0">
                          <a:solidFill>
                            <a:schemeClr val="tx1"/>
                          </a:solidFill>
                          <a:effectLst/>
                        </a:rPr>
                        <a:t>student</a:t>
                      </a:r>
                      <a:r>
                        <a:rPr lang="hr-HR" sz="1800" b="0" noProof="0" dirty="0">
                          <a:solidFill>
                            <a:schemeClr val="tx1"/>
                          </a:solidFill>
                          <a:effectLst/>
                        </a:rPr>
                        <a:t>s</a:t>
                      </a:r>
                      <a:r>
                        <a:rPr lang="en-GB" sz="1800" b="0" noProof="0" dirty="0">
                          <a:solidFill>
                            <a:schemeClr val="tx1"/>
                          </a:solidFill>
                          <a:effectLst/>
                        </a:rPr>
                        <a:t>)</a:t>
                      </a:r>
                    </a:p>
                    <a:p>
                      <a:pPr marL="0" lvl="0" indent="0" algn="just">
                        <a:spcAft>
                          <a:spcPts val="0"/>
                        </a:spcAft>
                        <a:buFont typeface="+mj-lt"/>
                        <a:buNone/>
                      </a:pPr>
                      <a:r>
                        <a:rPr lang="en-US" sz="1800" b="0" noProof="0" dirty="0">
                          <a:solidFill>
                            <a:schemeClr val="tx1"/>
                          </a:solidFill>
                          <a:effectLst/>
                        </a:rPr>
                        <a:t>One student gives commands</a:t>
                      </a:r>
                      <a:r>
                        <a:rPr lang="hr-HR" sz="1800" b="0" noProof="0" dirty="0">
                          <a:solidFill>
                            <a:schemeClr val="tx1"/>
                          </a:solidFill>
                          <a:effectLst/>
                        </a:rPr>
                        <a:t> </a:t>
                      </a:r>
                      <a:r>
                        <a:rPr lang="en-US" sz="1800" b="0" noProof="0" dirty="0">
                          <a:solidFill>
                            <a:schemeClr val="tx1"/>
                          </a:solidFill>
                          <a:effectLst/>
                        </a:rPr>
                        <a:t>to another student </a:t>
                      </a:r>
                      <a:r>
                        <a:rPr lang="hr-HR" sz="1800" b="0" noProof="0" dirty="0">
                          <a:solidFill>
                            <a:schemeClr val="tx1"/>
                          </a:solidFill>
                          <a:effectLst/>
                        </a:rPr>
                        <a:t>(</a:t>
                      </a:r>
                      <a:r>
                        <a:rPr lang="en-US" sz="1800" b="0" noProof="0" dirty="0">
                          <a:solidFill>
                            <a:schemeClr val="tx1"/>
                          </a:solidFill>
                          <a:effectLst/>
                        </a:rPr>
                        <a:t>left-right and back</a:t>
                      </a:r>
                      <a:r>
                        <a:rPr lang="hr-HR" sz="1800" b="0" noProof="0" dirty="0">
                          <a:solidFill>
                            <a:schemeClr val="tx1"/>
                          </a:solidFill>
                          <a:effectLst/>
                        </a:rPr>
                        <a:t>-</a:t>
                      </a:r>
                      <a:r>
                        <a:rPr lang="en-US" sz="1800" b="0" noProof="0" dirty="0">
                          <a:solidFill>
                            <a:schemeClr val="tx1"/>
                          </a:solidFill>
                          <a:effectLst/>
                        </a:rPr>
                        <a:t>forth to pass the default path between </a:t>
                      </a:r>
                      <a:r>
                        <a:rPr lang="en-GB" sz="1800" b="0" noProof="0" dirty="0">
                          <a:solidFill>
                            <a:schemeClr val="tx1"/>
                          </a:solidFill>
                          <a:effectLst/>
                        </a:rPr>
                        <a:t>desks</a:t>
                      </a:r>
                      <a:r>
                        <a:rPr lang="hr-HR" sz="1800" b="0" noProof="0" dirty="0">
                          <a:solidFill>
                            <a:schemeClr val="tx1"/>
                          </a:solidFill>
                          <a:effectLst/>
                        </a:rPr>
                        <a:t> </a:t>
                      </a:r>
                      <a:r>
                        <a:rPr lang="en-US" sz="1800" b="0" noProof="0" dirty="0">
                          <a:solidFill>
                            <a:schemeClr val="tx1"/>
                          </a:solidFill>
                          <a:effectLst/>
                        </a:rPr>
                        <a:t>and chair</a:t>
                      </a:r>
                      <a:r>
                        <a:rPr lang="hr-HR" sz="1800" b="0" noProof="0" dirty="0">
                          <a:solidFill>
                            <a:schemeClr val="tx1"/>
                          </a:solidFill>
                          <a:effectLst/>
                        </a:rPr>
                        <a:t>s</a:t>
                      </a:r>
                      <a:r>
                        <a:rPr lang="en-US" sz="1800" b="0" noProof="0" dirty="0">
                          <a:solidFill>
                            <a:schemeClr val="tx1"/>
                          </a:solidFill>
                          <a:effectLst/>
                        </a:rPr>
                        <a:t>.</a:t>
                      </a:r>
                      <a:r>
                        <a:rPr lang="hr-HR" sz="1800" b="0" noProof="0" dirty="0">
                          <a:solidFill>
                            <a:schemeClr val="tx1"/>
                          </a:solidFill>
                          <a:effectLst/>
                        </a:rPr>
                        <a:t> </a:t>
                      </a:r>
                      <a:r>
                        <a:rPr lang="en-US" sz="1800" b="0" noProof="0" dirty="0">
                          <a:solidFill>
                            <a:schemeClr val="tx1"/>
                          </a:solidFill>
                          <a:effectLst/>
                        </a:rPr>
                        <a:t>The task of a third student is to write</a:t>
                      </a:r>
                      <a:r>
                        <a:rPr lang="hr-HR" sz="1800" b="0" noProof="0" dirty="0">
                          <a:solidFill>
                            <a:schemeClr val="tx1"/>
                          </a:solidFill>
                          <a:effectLst/>
                        </a:rPr>
                        <a:t> </a:t>
                      </a:r>
                      <a:r>
                        <a:rPr lang="en-US" sz="1800" b="0" noProof="0" dirty="0">
                          <a:solidFill>
                            <a:schemeClr val="tx1"/>
                          </a:solidFill>
                          <a:effectLst/>
                        </a:rPr>
                        <a:t>commands</a:t>
                      </a:r>
                      <a:r>
                        <a:rPr lang="hr-HR" sz="1800" b="0" noProof="0" dirty="0">
                          <a:solidFill>
                            <a:schemeClr val="tx1"/>
                          </a:solidFill>
                          <a:effectLst/>
                        </a:rPr>
                        <a:t> as</a:t>
                      </a:r>
                      <a:r>
                        <a:rPr lang="en-US" sz="1800" b="0" noProof="0" dirty="0">
                          <a:solidFill>
                            <a:schemeClr val="tx1"/>
                          </a:solidFill>
                          <a:effectLst/>
                        </a:rPr>
                        <a:t> an algorithm with abbreviations L, </a:t>
                      </a:r>
                      <a:r>
                        <a:rPr lang="hr-HR" sz="1800" b="0" noProof="0" dirty="0">
                          <a:solidFill>
                            <a:schemeClr val="tx1"/>
                          </a:solidFill>
                          <a:effectLst/>
                        </a:rPr>
                        <a:t>R</a:t>
                      </a:r>
                      <a:r>
                        <a:rPr lang="en-US" sz="1800" b="0" noProof="0" dirty="0">
                          <a:solidFill>
                            <a:schemeClr val="tx1"/>
                          </a:solidFill>
                          <a:effectLst/>
                        </a:rPr>
                        <a:t>, </a:t>
                      </a:r>
                      <a:r>
                        <a:rPr lang="hr-HR" sz="1800" b="0" noProof="0" dirty="0">
                          <a:solidFill>
                            <a:schemeClr val="tx1"/>
                          </a:solidFill>
                          <a:effectLst/>
                        </a:rPr>
                        <a:t>B</a:t>
                      </a:r>
                      <a:r>
                        <a:rPr lang="en-US" sz="1800" b="0" noProof="0" dirty="0">
                          <a:solidFill>
                            <a:schemeClr val="tx1"/>
                          </a:solidFill>
                          <a:effectLst/>
                        </a:rPr>
                        <a:t> and </a:t>
                      </a:r>
                      <a:r>
                        <a:rPr lang="hr-HR" sz="1800" b="0" noProof="0" dirty="0">
                          <a:solidFill>
                            <a:schemeClr val="tx1"/>
                          </a:solidFill>
                          <a:effectLst/>
                        </a:rPr>
                        <a:t>F</a:t>
                      </a:r>
                      <a:r>
                        <a:rPr lang="en-US" sz="1800" b="0" noProof="0" dirty="0">
                          <a:solidFill>
                            <a:schemeClr val="tx1"/>
                          </a:solidFill>
                          <a:effectLst/>
                        </a:rPr>
                        <a:t>.</a:t>
                      </a:r>
                      <a:r>
                        <a:rPr lang="hr-HR" sz="1800" b="0" noProof="0" dirty="0">
                          <a:solidFill>
                            <a:schemeClr val="tx1"/>
                          </a:solidFill>
                          <a:effectLst/>
                        </a:rPr>
                        <a:t> All </a:t>
                      </a:r>
                      <a:r>
                        <a:rPr lang="en-US" sz="1800" b="0" noProof="0" dirty="0">
                          <a:solidFill>
                            <a:schemeClr val="tx1"/>
                          </a:solidFill>
                          <a:effectLst/>
                        </a:rPr>
                        <a:t>pupils of the group are counting the errors </a:t>
                      </a:r>
                      <a:r>
                        <a:rPr lang="hr-HR" sz="1800" b="0" noProof="0" dirty="0">
                          <a:solidFill>
                            <a:schemeClr val="tx1"/>
                          </a:solidFill>
                          <a:effectLst/>
                        </a:rPr>
                        <a:t>for movement </a:t>
                      </a:r>
                      <a:r>
                        <a:rPr lang="en-US" sz="1800" b="0" noProof="0" dirty="0">
                          <a:solidFill>
                            <a:schemeClr val="tx1"/>
                          </a:solidFill>
                          <a:effectLst/>
                        </a:rPr>
                        <a:t>and at the same time the fourth student </a:t>
                      </a:r>
                      <a:r>
                        <a:rPr lang="en-GB" sz="1800" b="0" noProof="0" dirty="0">
                          <a:solidFill>
                            <a:schemeClr val="tx1"/>
                          </a:solidFill>
                          <a:effectLst/>
                        </a:rPr>
                        <a:t>is</a:t>
                      </a:r>
                      <a:r>
                        <a:rPr lang="hr-HR" sz="1800" b="0" baseline="0" noProof="0" dirty="0">
                          <a:solidFill>
                            <a:schemeClr val="tx1"/>
                          </a:solidFill>
                          <a:effectLst/>
                        </a:rPr>
                        <a:t> </a:t>
                      </a:r>
                      <a:r>
                        <a:rPr lang="en-GB" sz="1800" b="0" noProof="0" dirty="0">
                          <a:solidFill>
                            <a:schemeClr val="tx1"/>
                          </a:solidFill>
                          <a:effectLst/>
                        </a:rPr>
                        <a:t>writing</a:t>
                      </a:r>
                      <a:r>
                        <a:rPr lang="hr-HR" sz="1800" b="0" noProof="0" dirty="0">
                          <a:solidFill>
                            <a:schemeClr val="tx1"/>
                          </a:solidFill>
                          <a:effectLst/>
                        </a:rPr>
                        <a:t> </a:t>
                      </a:r>
                      <a:r>
                        <a:rPr lang="en-GB" sz="1800" b="0" noProof="0" dirty="0">
                          <a:solidFill>
                            <a:schemeClr val="tx1"/>
                          </a:solidFill>
                          <a:effectLst/>
                        </a:rPr>
                        <a:t>down</a:t>
                      </a:r>
                      <a:r>
                        <a:rPr lang="hr-HR" sz="1800" b="0" noProof="0" dirty="0">
                          <a:solidFill>
                            <a:schemeClr val="tx1"/>
                          </a:solidFill>
                          <a:effectLst/>
                        </a:rPr>
                        <a:t> </a:t>
                      </a:r>
                      <a:r>
                        <a:rPr lang="en-GB" sz="1800" b="0" noProof="0" dirty="0">
                          <a:solidFill>
                            <a:schemeClr val="tx1"/>
                          </a:solidFill>
                          <a:effectLst/>
                        </a:rPr>
                        <a:t>those</a:t>
                      </a:r>
                      <a:r>
                        <a:rPr lang="en-US" sz="1800" b="0" noProof="0" dirty="0">
                          <a:solidFill>
                            <a:schemeClr val="tx1"/>
                          </a:solidFill>
                          <a:effectLst/>
                        </a:rPr>
                        <a:t> errors.</a:t>
                      </a:r>
                      <a:r>
                        <a:rPr lang="hr-HR" sz="1800" b="0" noProof="0" dirty="0">
                          <a:solidFill>
                            <a:schemeClr val="tx1"/>
                          </a:solidFill>
                          <a:effectLst/>
                        </a:rPr>
                        <a:t> All </a:t>
                      </a:r>
                      <a:r>
                        <a:rPr lang="en-US" sz="1800" b="0" noProof="0" dirty="0">
                          <a:solidFill>
                            <a:schemeClr val="tx1"/>
                          </a:solidFill>
                          <a:effectLst/>
                        </a:rPr>
                        <a:t>algorithm</a:t>
                      </a:r>
                      <a:r>
                        <a:rPr lang="hr-HR" sz="1800" b="0" noProof="0" dirty="0">
                          <a:solidFill>
                            <a:schemeClr val="tx1"/>
                          </a:solidFill>
                          <a:effectLst/>
                        </a:rPr>
                        <a:t>s</a:t>
                      </a:r>
                      <a:r>
                        <a:rPr lang="en-US" sz="1800" b="0" noProof="0" dirty="0">
                          <a:solidFill>
                            <a:schemeClr val="tx1"/>
                          </a:solidFill>
                          <a:effectLst/>
                        </a:rPr>
                        <a:t> for passing through the same </a:t>
                      </a:r>
                      <a:r>
                        <a:rPr lang="hr-HR" sz="1800" b="0" noProof="0" dirty="0">
                          <a:solidFill>
                            <a:schemeClr val="tx1"/>
                          </a:solidFill>
                          <a:effectLst/>
                        </a:rPr>
                        <a:t>maze </a:t>
                      </a:r>
                      <a:r>
                        <a:rPr lang="en-US" sz="1800" b="0" noProof="0" dirty="0">
                          <a:solidFill>
                            <a:schemeClr val="tx1"/>
                          </a:solidFill>
                          <a:effectLst/>
                        </a:rPr>
                        <a:t>of </a:t>
                      </a:r>
                      <a:r>
                        <a:rPr lang="en-GB" sz="1800" b="0" noProof="0" dirty="0">
                          <a:solidFill>
                            <a:schemeClr val="tx1"/>
                          </a:solidFill>
                          <a:effectLst/>
                        </a:rPr>
                        <a:t>different</a:t>
                      </a:r>
                      <a:r>
                        <a:rPr lang="hr-HR" sz="1800" b="0" noProof="0" dirty="0">
                          <a:solidFill>
                            <a:schemeClr val="tx1"/>
                          </a:solidFill>
                          <a:effectLst/>
                        </a:rPr>
                        <a:t> </a:t>
                      </a:r>
                      <a:r>
                        <a:rPr lang="en-US" sz="1800" b="0" noProof="0" dirty="0">
                          <a:solidFill>
                            <a:schemeClr val="tx1"/>
                          </a:solidFill>
                          <a:effectLst/>
                        </a:rPr>
                        <a:t>group</a:t>
                      </a:r>
                      <a:r>
                        <a:rPr lang="hr-HR" sz="1800" b="0" noProof="0" dirty="0">
                          <a:solidFill>
                            <a:schemeClr val="tx1"/>
                          </a:solidFill>
                          <a:effectLst/>
                        </a:rPr>
                        <a:t>s</a:t>
                      </a:r>
                      <a:r>
                        <a:rPr lang="en-US" sz="1800" b="0" noProof="0" dirty="0">
                          <a:solidFill>
                            <a:schemeClr val="tx1"/>
                          </a:solidFill>
                          <a:effectLst/>
                        </a:rPr>
                        <a:t> </a:t>
                      </a:r>
                      <a:r>
                        <a:rPr lang="hr-HR" sz="1800" b="0" noProof="0" dirty="0">
                          <a:solidFill>
                            <a:schemeClr val="tx1"/>
                          </a:solidFill>
                          <a:effectLst/>
                        </a:rPr>
                        <a:t>are </a:t>
                      </a:r>
                      <a:r>
                        <a:rPr lang="en-GB" sz="1800" b="0" noProof="0" dirty="0">
                          <a:solidFill>
                            <a:schemeClr val="tx1"/>
                          </a:solidFill>
                          <a:effectLst/>
                        </a:rPr>
                        <a:t>presented</a:t>
                      </a:r>
                      <a:r>
                        <a:rPr lang="hr-HR" sz="1800" b="0" noProof="0" dirty="0">
                          <a:solidFill>
                            <a:schemeClr val="tx1"/>
                          </a:solidFill>
                          <a:effectLst/>
                        </a:rPr>
                        <a:t> on </a:t>
                      </a:r>
                      <a:r>
                        <a:rPr lang="en-US" sz="1800" b="0" noProof="0" dirty="0">
                          <a:solidFill>
                            <a:schemeClr val="tx1"/>
                          </a:solidFill>
                          <a:effectLst/>
                        </a:rPr>
                        <a:t>the </a:t>
                      </a:r>
                      <a:r>
                        <a:rPr lang="en-GB" sz="1800" b="0" noProof="0" dirty="0">
                          <a:solidFill>
                            <a:schemeClr val="tx1"/>
                          </a:solidFill>
                          <a:effectLst/>
                        </a:rPr>
                        <a:t>blackboard</a:t>
                      </a:r>
                      <a:r>
                        <a:rPr lang="hr-HR" sz="1800" b="0" noProof="0" dirty="0">
                          <a:solidFill>
                            <a:schemeClr val="tx1"/>
                          </a:solidFill>
                          <a:effectLst/>
                        </a:rPr>
                        <a:t> </a:t>
                      </a:r>
                      <a:r>
                        <a:rPr lang="en-GB" sz="1800" b="0" noProof="0" dirty="0">
                          <a:solidFill>
                            <a:schemeClr val="tx1"/>
                          </a:solidFill>
                          <a:effectLst/>
                        </a:rPr>
                        <a:t>and</a:t>
                      </a:r>
                      <a:r>
                        <a:rPr lang="hr-HR" sz="1800" b="0" noProof="0" dirty="0">
                          <a:solidFill>
                            <a:schemeClr val="tx1"/>
                          </a:solidFill>
                          <a:effectLst/>
                        </a:rPr>
                        <a:t> </a:t>
                      </a:r>
                      <a:r>
                        <a:rPr lang="en-GB" sz="1800" b="0" noProof="0" dirty="0">
                          <a:solidFill>
                            <a:schemeClr val="tx1"/>
                          </a:solidFill>
                          <a:effectLst/>
                        </a:rPr>
                        <a:t>discussed</a:t>
                      </a:r>
                      <a:r>
                        <a:rPr lang="hr-HR" sz="1800" b="0" noProof="0" dirty="0">
                          <a:solidFill>
                            <a:schemeClr val="tx1"/>
                          </a:solidFill>
                          <a:effectLst/>
                        </a:rPr>
                        <a:t> </a:t>
                      </a:r>
                      <a:r>
                        <a:rPr lang="en-GB" sz="1800" b="0" noProof="0" dirty="0">
                          <a:solidFill>
                            <a:schemeClr val="tx1"/>
                          </a:solidFill>
                          <a:effectLst/>
                        </a:rPr>
                        <a:t>in</a:t>
                      </a:r>
                      <a:r>
                        <a:rPr lang="hr-HR" sz="1800" b="0" noProof="0" dirty="0">
                          <a:solidFill>
                            <a:schemeClr val="tx1"/>
                          </a:solidFill>
                          <a:effectLst/>
                        </a:rPr>
                        <a:t> </a:t>
                      </a:r>
                      <a:r>
                        <a:rPr lang="en-GB" sz="1800" b="0" noProof="0" dirty="0">
                          <a:solidFill>
                            <a:schemeClr val="tx1"/>
                          </a:solidFill>
                          <a:effectLst/>
                        </a:rPr>
                        <a:t>the</a:t>
                      </a:r>
                      <a:r>
                        <a:rPr lang="hr-HR" sz="1800" b="0" baseline="0" noProof="0" dirty="0">
                          <a:solidFill>
                            <a:schemeClr val="tx1"/>
                          </a:solidFill>
                          <a:effectLst/>
                        </a:rPr>
                        <a:t> </a:t>
                      </a:r>
                      <a:r>
                        <a:rPr lang="en-GB" sz="1800" b="0" baseline="0" noProof="0" dirty="0">
                          <a:solidFill>
                            <a:schemeClr val="tx1"/>
                          </a:solidFill>
                          <a:effectLst/>
                        </a:rPr>
                        <a:t>classroom</a:t>
                      </a:r>
                      <a:r>
                        <a:rPr lang="en-US" sz="1800" b="0" noProof="0" dirty="0">
                          <a:solidFill>
                            <a:schemeClr val="tx1"/>
                          </a:solidFill>
                          <a:effectLst/>
                        </a:rPr>
                        <a:t>.</a:t>
                      </a:r>
                      <a:r>
                        <a:rPr lang="en-GB" sz="1800" b="0" noProof="0" dirty="0">
                          <a:solidFill>
                            <a:schemeClr val="tx1"/>
                          </a:solidFill>
                          <a:effectLst/>
                        </a:rPr>
                        <a:t> </a:t>
                      </a:r>
                      <a:endParaRPr lang="en-GB" sz="18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65" marR="46265" marT="0" marB="0">
                    <a:solidFill>
                      <a:srgbClr val="EAEFF7"/>
                    </a:solidFill>
                  </a:tcPr>
                </a:tc>
                <a:tc>
                  <a:txBody>
                    <a:bodyPr/>
                    <a:lstStyle/>
                    <a:p>
                      <a:pPr algn="ctr">
                        <a:spcAft>
                          <a:spcPts val="600"/>
                        </a:spcAft>
                      </a:pPr>
                      <a:r>
                        <a:rPr lang="en-GB" sz="1800" b="0" noProof="0" dirty="0">
                          <a:solidFill>
                            <a:schemeClr val="tx1"/>
                          </a:solidFill>
                          <a:effectLst/>
                        </a:rPr>
                        <a:t>25 minutes</a:t>
                      </a:r>
                    </a:p>
                    <a:p>
                      <a:pPr algn="ctr">
                        <a:spcAft>
                          <a:spcPts val="600"/>
                        </a:spcAft>
                      </a:pPr>
                      <a:r>
                        <a:rPr lang="en-GB" sz="1800" b="0" noProof="0" dirty="0">
                          <a:solidFill>
                            <a:schemeClr val="tx1"/>
                          </a:solidFill>
                          <a:effectLst/>
                        </a:rPr>
                        <a:t> </a:t>
                      </a:r>
                    </a:p>
                    <a:p>
                      <a:pPr algn="ctr">
                        <a:spcAft>
                          <a:spcPts val="600"/>
                        </a:spcAft>
                      </a:pPr>
                      <a:r>
                        <a:rPr lang="en-GB" sz="1800" b="0" noProof="0" dirty="0">
                          <a:solidFill>
                            <a:schemeClr val="tx1"/>
                          </a:solidFill>
                          <a:effectLst/>
                        </a:rPr>
                        <a:t> </a:t>
                      </a:r>
                    </a:p>
                    <a:p>
                      <a:pPr algn="ctr">
                        <a:spcAft>
                          <a:spcPts val="600"/>
                        </a:spcAft>
                      </a:pPr>
                      <a:r>
                        <a:rPr lang="en-GB" sz="1800" b="0" noProof="0" dirty="0">
                          <a:solidFill>
                            <a:schemeClr val="tx1"/>
                          </a:solidFill>
                          <a:effectLst/>
                        </a:rPr>
                        <a:t> </a:t>
                      </a:r>
                      <a:endParaRPr lang="en-GB" sz="18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65" marR="46265" marT="0" marB="0">
                    <a:solidFill>
                      <a:srgbClr val="EAEFF7"/>
                    </a:solidFill>
                  </a:tcPr>
                </a:tc>
                <a:extLst>
                  <a:ext uri="{0D108BD9-81ED-4DB2-BD59-A6C34878D82A}">
                    <a16:rowId xmlns:a16="http://schemas.microsoft.com/office/drawing/2014/main" val="10000"/>
                  </a:ext>
                </a:extLst>
              </a:tr>
            </a:tbl>
          </a:graphicData>
        </a:graphic>
      </p:graphicFrame>
      <p:sp>
        <p:nvSpPr>
          <p:cNvPr id="7" name="Title 2"/>
          <p:cNvSpPr>
            <a:spLocks noGrp="1"/>
          </p:cNvSpPr>
          <p:nvPr>
            <p:ph type="title"/>
          </p:nvPr>
        </p:nvSpPr>
        <p:spPr>
          <a:xfrm>
            <a:off x="1595336" y="365125"/>
            <a:ext cx="8832715" cy="1325563"/>
          </a:xfrm>
        </p:spPr>
        <p:txBody>
          <a:bodyPr/>
          <a:lstStyle/>
          <a:p>
            <a:r>
              <a:rPr lang="hr-HR" b="1" dirty="0" err="1"/>
              <a:t>Example</a:t>
            </a:r>
            <a:r>
              <a:rPr lang="hr-HR" b="1" dirty="0"/>
              <a:t>: </a:t>
            </a:r>
            <a:r>
              <a:rPr lang="en-GB" dirty="0"/>
              <a:t>Moving through the maze</a:t>
            </a:r>
            <a:r>
              <a:rPr lang="hr-HR" dirty="0"/>
              <a:t>/</a:t>
            </a:r>
            <a:r>
              <a:rPr lang="hr-HR" dirty="0" err="1"/>
              <a:t>Spatial</a:t>
            </a:r>
            <a:r>
              <a:rPr lang="hr-HR" dirty="0"/>
              <a:t> </a:t>
            </a:r>
            <a:r>
              <a:rPr lang="hr-HR" dirty="0" err="1"/>
              <a:t>orientation</a:t>
            </a:r>
            <a:r>
              <a:rPr lang="hr-HR" dirty="0"/>
              <a:t>       4/5</a:t>
            </a:r>
            <a:endParaRPr lang="en-US" dirty="0"/>
          </a:p>
        </p:txBody>
      </p:sp>
    </p:spTree>
    <p:extLst>
      <p:ext uri="{BB962C8B-B14F-4D97-AF65-F5344CB8AC3E}">
        <p14:creationId xmlns:p14="http://schemas.microsoft.com/office/powerpoint/2010/main" val="1312951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19</a:t>
            </a:fld>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4268645571"/>
              </p:ext>
            </p:extLst>
          </p:nvPr>
        </p:nvGraphicFramePr>
        <p:xfrm>
          <a:off x="1728690" y="2596533"/>
          <a:ext cx="9071809" cy="2440176"/>
        </p:xfrm>
        <a:graphic>
          <a:graphicData uri="http://schemas.openxmlformats.org/drawingml/2006/table">
            <a:tbl>
              <a:tblPr firstRow="1" firstCol="1" bandRow="1">
                <a:tableStyleId>{5C22544A-7EE6-4342-B048-85BDC9FD1C3A}</a:tableStyleId>
              </a:tblPr>
              <a:tblGrid>
                <a:gridCol w="2015958">
                  <a:extLst>
                    <a:ext uri="{9D8B030D-6E8A-4147-A177-3AD203B41FA5}">
                      <a16:colId xmlns:a16="http://schemas.microsoft.com/office/drawing/2014/main" val="20000"/>
                    </a:ext>
                  </a:extLst>
                </a:gridCol>
                <a:gridCol w="5328456">
                  <a:extLst>
                    <a:ext uri="{9D8B030D-6E8A-4147-A177-3AD203B41FA5}">
                      <a16:colId xmlns:a16="http://schemas.microsoft.com/office/drawing/2014/main" val="20001"/>
                    </a:ext>
                  </a:extLst>
                </a:gridCol>
                <a:gridCol w="1727395">
                  <a:extLst>
                    <a:ext uri="{9D8B030D-6E8A-4147-A177-3AD203B41FA5}">
                      <a16:colId xmlns:a16="http://schemas.microsoft.com/office/drawing/2014/main" val="20002"/>
                    </a:ext>
                  </a:extLst>
                </a:gridCol>
              </a:tblGrid>
              <a:tr h="1363050">
                <a:tc>
                  <a:txBody>
                    <a:bodyPr/>
                    <a:lstStyle/>
                    <a:p>
                      <a:pPr algn="just">
                        <a:spcAft>
                          <a:spcPts val="0"/>
                        </a:spcAft>
                      </a:pPr>
                      <a:r>
                        <a:rPr lang="en-GB" sz="2000" b="1" kern="1200" noProof="0" dirty="0">
                          <a:solidFill>
                            <a:schemeClr val="lt1"/>
                          </a:solidFill>
                          <a:effectLst/>
                          <a:latin typeface="+mn-lt"/>
                          <a:ea typeface="+mn-ea"/>
                          <a:cs typeface="+mn-cs"/>
                        </a:rPr>
                        <a:t>Teaching summary</a:t>
                      </a:r>
                      <a:endParaRPr lang="en-GB" sz="2000" noProof="0" dirty="0">
                        <a:effectLst/>
                      </a:endParaRPr>
                    </a:p>
                    <a:p>
                      <a:pPr algn="just">
                        <a:spcAft>
                          <a:spcPts val="0"/>
                        </a:spcAft>
                      </a:pP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6265" marR="46265" marT="0" marB="0" anchor="ctr"/>
                </a:tc>
                <a:tc>
                  <a:txBody>
                    <a:bodyPr/>
                    <a:lstStyle/>
                    <a:p>
                      <a:pPr algn="just">
                        <a:spcAft>
                          <a:spcPts val="0"/>
                        </a:spcAft>
                      </a:pPr>
                      <a:r>
                        <a:rPr lang="en-GB" sz="1800" b="1" i="1" noProof="0" dirty="0">
                          <a:solidFill>
                            <a:schemeClr val="tx1"/>
                          </a:solidFill>
                          <a:effectLst/>
                        </a:rPr>
                        <a:t>Reflection (evaluation)</a:t>
                      </a:r>
                    </a:p>
                    <a:p>
                      <a:pPr algn="just">
                        <a:spcAft>
                          <a:spcPts val="0"/>
                        </a:spcAft>
                      </a:pPr>
                      <a:r>
                        <a:rPr lang="en-GB" sz="1800" b="0" noProof="0" dirty="0">
                          <a:solidFill>
                            <a:schemeClr val="tx1"/>
                          </a:solidFill>
                          <a:effectLst/>
                        </a:rPr>
                        <a:t>Repeat the word </a:t>
                      </a:r>
                      <a:r>
                        <a:rPr lang="en-GB" sz="1800" b="0" i="1" noProof="0" dirty="0">
                          <a:solidFill>
                            <a:schemeClr val="tx1"/>
                          </a:solidFill>
                          <a:effectLst/>
                        </a:rPr>
                        <a:t>algorithm</a:t>
                      </a:r>
                      <a:r>
                        <a:rPr lang="en-GB" sz="1800" b="0" noProof="0" dirty="0">
                          <a:solidFill>
                            <a:schemeClr val="tx1"/>
                          </a:solidFill>
                          <a:effectLst/>
                        </a:rPr>
                        <a:t> and its meaning. Students cite the example of the simple tasks they perform daily (getting dressed, washing, preparing school bags ...) and devise an algorithm for solving that task. </a:t>
                      </a:r>
                      <a:endParaRPr lang="en-GB" sz="18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65" marR="46265" marT="0" marB="0">
                    <a:solidFill>
                      <a:srgbClr val="EAEFF7"/>
                    </a:solidFill>
                  </a:tcPr>
                </a:tc>
                <a:tc>
                  <a:txBody>
                    <a:bodyPr/>
                    <a:lstStyle/>
                    <a:p>
                      <a:pPr algn="ctr">
                        <a:spcAft>
                          <a:spcPts val="600"/>
                        </a:spcAft>
                      </a:pPr>
                      <a:r>
                        <a:rPr lang="en-GB" sz="1800" b="0" noProof="0" dirty="0">
                          <a:solidFill>
                            <a:schemeClr val="tx1"/>
                          </a:solidFill>
                          <a:effectLst/>
                        </a:rPr>
                        <a:t>10 minutes</a:t>
                      </a:r>
                    </a:p>
                    <a:p>
                      <a:pPr algn="ctr">
                        <a:spcAft>
                          <a:spcPts val="600"/>
                        </a:spcAft>
                      </a:pPr>
                      <a:r>
                        <a:rPr lang="en-GB" sz="1800" b="0" noProof="0" dirty="0">
                          <a:solidFill>
                            <a:schemeClr val="tx1"/>
                          </a:solidFill>
                          <a:effectLst/>
                        </a:rPr>
                        <a:t> </a:t>
                      </a:r>
                    </a:p>
                    <a:p>
                      <a:pPr algn="ctr">
                        <a:spcAft>
                          <a:spcPts val="600"/>
                        </a:spcAft>
                      </a:pPr>
                      <a:r>
                        <a:rPr lang="en-GB" sz="1800" b="0" noProof="0" dirty="0">
                          <a:solidFill>
                            <a:schemeClr val="tx1"/>
                          </a:solidFill>
                          <a:effectLst/>
                        </a:rPr>
                        <a:t> </a:t>
                      </a:r>
                      <a:endParaRPr lang="en-GB" sz="18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6265" marR="46265" marT="0" marB="0">
                    <a:solidFill>
                      <a:srgbClr val="EAEFF7"/>
                    </a:solidFill>
                  </a:tcPr>
                </a:tc>
                <a:extLst>
                  <a:ext uri="{0D108BD9-81ED-4DB2-BD59-A6C34878D82A}">
                    <a16:rowId xmlns:a16="http://schemas.microsoft.com/office/drawing/2014/main" val="10000"/>
                  </a:ext>
                </a:extLst>
              </a:tr>
              <a:tr h="458976">
                <a:tc>
                  <a:txBody>
                    <a:bodyPr/>
                    <a:lstStyle/>
                    <a:p>
                      <a:pPr algn="just">
                        <a:spcAft>
                          <a:spcPts val="0"/>
                        </a:spcAft>
                      </a:pPr>
                      <a:r>
                        <a:rPr lang="en-GB" sz="2000" b="1" kern="1200" noProof="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Annexes</a:t>
                      </a:r>
                    </a:p>
                  </a:txBody>
                  <a:tcPr marL="46265" marR="46265" marT="0" marB="0" anchor="ctr"/>
                </a:tc>
                <a:tc gridSpan="2">
                  <a:txBody>
                    <a:bodyPr/>
                    <a:lstStyle/>
                    <a:p>
                      <a:pPr algn="l">
                        <a:spcAft>
                          <a:spcPts val="0"/>
                        </a:spcAft>
                      </a:pPr>
                      <a:r>
                        <a:rPr lang="en-GB" sz="1800" noProof="0" dirty="0">
                          <a:solidFill>
                            <a:schemeClr val="tx1"/>
                          </a:solidFill>
                          <a:effectLst/>
                        </a:rPr>
                        <a:t>Worksheet</a:t>
                      </a:r>
                    </a:p>
                  </a:txBody>
                  <a:tcPr marL="46265" marR="46265" marT="0" marB="0" anchor="ctr"/>
                </a:tc>
                <a:tc hMerge="1">
                  <a:txBody>
                    <a:bodyPr/>
                    <a:lstStyle/>
                    <a:p>
                      <a:endParaRPr lang="hr-HR"/>
                    </a:p>
                  </a:txBody>
                  <a:tcPr/>
                </a:tc>
                <a:extLst>
                  <a:ext uri="{0D108BD9-81ED-4DB2-BD59-A6C34878D82A}">
                    <a16:rowId xmlns:a16="http://schemas.microsoft.com/office/drawing/2014/main" val="10001"/>
                  </a:ext>
                </a:extLst>
              </a:tr>
              <a:tr h="458976">
                <a:tc>
                  <a:txBody>
                    <a:bodyPr/>
                    <a:lstStyle/>
                    <a:p>
                      <a:pPr algn="l">
                        <a:spcAft>
                          <a:spcPts val="0"/>
                        </a:spcAft>
                      </a:pPr>
                      <a:r>
                        <a:rPr lang="en-GB" sz="2000" b="1" noProof="0" dirty="0">
                          <a:effectLst/>
                          <a:latin typeface="Calibri" panose="020F0502020204030204" pitchFamily="34" charset="0"/>
                          <a:ea typeface="Calibri" panose="020F0502020204030204" pitchFamily="34" charset="0"/>
                          <a:cs typeface="Times New Roman" panose="02020603050405020304" pitchFamily="18" charset="0"/>
                        </a:rPr>
                        <a:t>Examples and game references</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spcAft>
                          <a:spcPts val="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Happy cards </a:t>
                      </a:r>
                      <a:r>
                        <a:rPr lang="en-GB" sz="1800" u="sng" noProof="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https://studio.code.org/s/course1/stage/1/puzzle/1</a:t>
                      </a:r>
                      <a:endParaRPr lang="en-GB" sz="1800" noProof="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Artmedia mazes </a:t>
                      </a:r>
                      <a:r>
                        <a:rPr lang="en-GB" sz="1800" u="sng" noProof="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https://www.artrea.com.hr/igre/Labirint2.html</a:t>
                      </a:r>
                      <a:r>
                        <a:rPr lang="en-GB" sz="1800" noProof="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tc>
                <a:tc hMerge="1">
                  <a:txBody>
                    <a:bodyPr/>
                    <a:lstStyle/>
                    <a:p>
                      <a:pPr algn="just">
                        <a:spcAft>
                          <a:spcPts val="0"/>
                        </a:spcAft>
                      </a:pP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
        <p:nvSpPr>
          <p:cNvPr id="7" name="Title 2"/>
          <p:cNvSpPr>
            <a:spLocks noGrp="1"/>
          </p:cNvSpPr>
          <p:nvPr>
            <p:ph type="title"/>
          </p:nvPr>
        </p:nvSpPr>
        <p:spPr>
          <a:xfrm>
            <a:off x="1595336" y="365125"/>
            <a:ext cx="8832715" cy="1325563"/>
          </a:xfrm>
        </p:spPr>
        <p:txBody>
          <a:bodyPr/>
          <a:lstStyle/>
          <a:p>
            <a:r>
              <a:rPr lang="hr-HR" b="1" dirty="0" err="1"/>
              <a:t>Example</a:t>
            </a:r>
            <a:r>
              <a:rPr lang="hr-HR" b="1" dirty="0"/>
              <a:t>: </a:t>
            </a:r>
            <a:r>
              <a:rPr lang="en-GB" dirty="0"/>
              <a:t>Moving through the maze</a:t>
            </a:r>
            <a:r>
              <a:rPr lang="hr-HR" dirty="0"/>
              <a:t>/</a:t>
            </a:r>
            <a:r>
              <a:rPr lang="hr-HR" dirty="0" err="1"/>
              <a:t>Spatial</a:t>
            </a:r>
            <a:r>
              <a:rPr lang="hr-HR" dirty="0"/>
              <a:t> </a:t>
            </a:r>
            <a:r>
              <a:rPr lang="hr-HR" dirty="0" err="1"/>
              <a:t>orientation</a:t>
            </a:r>
            <a:r>
              <a:rPr lang="hr-HR" dirty="0"/>
              <a:t>       5/5</a:t>
            </a:r>
            <a:endParaRPr lang="en-US" dirty="0"/>
          </a:p>
        </p:txBody>
      </p:sp>
      <p:pic>
        <p:nvPicPr>
          <p:cNvPr id="8" name="Picture 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8690" y="5370565"/>
            <a:ext cx="708500" cy="708500"/>
          </a:xfrm>
          <a:prstGeom prst="rect">
            <a:avLst/>
          </a:prstGeom>
        </p:spPr>
      </p:pic>
      <p:sp>
        <p:nvSpPr>
          <p:cNvPr id="9" name="TextBox 8"/>
          <p:cNvSpPr txBox="1"/>
          <p:nvPr/>
        </p:nvSpPr>
        <p:spPr>
          <a:xfrm>
            <a:off x="2673271" y="5462423"/>
            <a:ext cx="7025504" cy="480131"/>
          </a:xfrm>
          <a:prstGeom prst="rect">
            <a:avLst/>
          </a:prstGeom>
          <a:noFill/>
        </p:spPr>
        <p:txBody>
          <a:bodyPr wrap="square" rtlCol="0">
            <a:spAutoFit/>
          </a:bodyPr>
          <a:lstStyle/>
          <a:p>
            <a:pPr>
              <a:lnSpc>
                <a:spcPct val="90000"/>
              </a:lnSpc>
              <a:spcBef>
                <a:spcPts val="1000"/>
              </a:spcBef>
            </a:pPr>
            <a:r>
              <a:rPr lang="en-US" sz="2800" dirty="0">
                <a:solidFill>
                  <a:srgbClr val="0E2C8E"/>
                </a:solidFill>
                <a:hlinkClick r:id="rId7" action="ppaction://hlinkfile"/>
              </a:rPr>
              <a:t>Le</a:t>
            </a:r>
            <a:r>
              <a:rPr lang="hr-HR" sz="2800" dirty="0">
                <a:solidFill>
                  <a:srgbClr val="0E2C8E"/>
                </a:solidFill>
                <a:hlinkClick r:id="rId7" action="ppaction://hlinkfile"/>
              </a:rPr>
              <a:t>arning scenario </a:t>
            </a:r>
            <a:r>
              <a:rPr lang="en-US" sz="2800" dirty="0">
                <a:solidFill>
                  <a:srgbClr val="0E2C8E"/>
                </a:solidFill>
                <a:hlinkClick r:id="rId7" action="ppaction://hlinkfile"/>
              </a:rPr>
              <a:t>“</a:t>
            </a:r>
            <a:r>
              <a:rPr lang="hr-HR" sz="2800" dirty="0">
                <a:solidFill>
                  <a:srgbClr val="0E2C8E"/>
                </a:solidFill>
                <a:hlinkClick r:id="rId7" action="ppaction://hlinkfile"/>
              </a:rPr>
              <a:t>Moving through the maze”</a:t>
            </a:r>
            <a:endParaRPr lang="hr-HR" sz="2800" dirty="0">
              <a:solidFill>
                <a:srgbClr val="0E2C8E"/>
              </a:solidFill>
            </a:endParaRPr>
          </a:p>
        </p:txBody>
      </p:sp>
    </p:spTree>
    <p:extLst>
      <p:ext uri="{BB962C8B-B14F-4D97-AF65-F5344CB8AC3E}">
        <p14:creationId xmlns:p14="http://schemas.microsoft.com/office/powerpoint/2010/main" val="278260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Authors</a:t>
            </a:r>
            <a:r>
              <a:rPr lang="hr-HR" dirty="0"/>
              <a:t> </a:t>
            </a:r>
            <a:r>
              <a:rPr lang="hr-HR" dirty="0" err="1"/>
              <a:t>and</a:t>
            </a:r>
            <a:r>
              <a:rPr lang="hr-HR" dirty="0"/>
              <a:t> licence</a:t>
            </a:r>
            <a:endParaRPr lang="en-GB" dirty="0">
              <a:solidFill>
                <a:srgbClr val="FF0000"/>
              </a:solidFill>
            </a:endParaRPr>
          </a:p>
        </p:txBody>
      </p:sp>
      <p:sp>
        <p:nvSpPr>
          <p:cNvPr id="3" name="Content Placeholder 2"/>
          <p:cNvSpPr>
            <a:spLocks noGrp="1"/>
          </p:cNvSpPr>
          <p:nvPr>
            <p:ph idx="1"/>
          </p:nvPr>
        </p:nvSpPr>
        <p:spPr>
          <a:xfrm>
            <a:off x="3793788" y="3537110"/>
            <a:ext cx="7179013" cy="985669"/>
          </a:xfrm>
        </p:spPr>
        <p:txBody>
          <a:bodyPr/>
          <a:lstStyle/>
          <a:p>
            <a:pPr marL="0" indent="0">
              <a:buNone/>
            </a:pPr>
            <a:r>
              <a:rPr lang="en-GB" sz="2400" dirty="0"/>
              <a:t>This work is licensed under a </a:t>
            </a:r>
            <a:r>
              <a:rPr lang="en-GB" sz="2400" dirty="0">
                <a:hlinkClick r:id="rId2"/>
              </a:rPr>
              <a:t>Creative Commons Attribution-</a:t>
            </a:r>
            <a:r>
              <a:rPr lang="en-GB" sz="2400" dirty="0" err="1">
                <a:hlinkClick r:id="rId2"/>
              </a:rPr>
              <a:t>ShareAlike</a:t>
            </a:r>
            <a:r>
              <a:rPr lang="en-GB" sz="2400" dirty="0">
                <a:hlinkClick r:id="rId2"/>
              </a:rPr>
              <a:t> 4.0 International License</a:t>
            </a:r>
            <a:r>
              <a:rPr lang="en-GB" sz="2400" dirty="0"/>
              <a:t>.</a:t>
            </a:r>
          </a:p>
        </p:txBody>
      </p:sp>
      <p:sp>
        <p:nvSpPr>
          <p:cNvPr id="4" name="Footer Placeholder 3"/>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en-US" dirty="0"/>
          </a:p>
        </p:txBody>
      </p:sp>
      <p:sp>
        <p:nvSpPr>
          <p:cNvPr id="5" name="Slide Number Placeholder 4"/>
          <p:cNvSpPr>
            <a:spLocks noGrp="1"/>
          </p:cNvSpPr>
          <p:nvPr>
            <p:ph type="sldNum" sz="quarter" idx="12"/>
          </p:nvPr>
        </p:nvSpPr>
        <p:spPr/>
        <p:txBody>
          <a:bodyPr/>
          <a:lstStyle/>
          <a:p>
            <a:fld id="{D7E4E590-A58D-4A9C-B41B-BF08E1C6656C}" type="slidenum">
              <a:rPr lang="hr-HR" smtClean="0"/>
              <a:pPr/>
              <a:t>2</a:t>
            </a:fld>
            <a:endParaRPr lang="hr-HR" dirty="0"/>
          </a:p>
        </p:txBody>
      </p:sp>
      <p:pic>
        <p:nvPicPr>
          <p:cNvPr id="1028" name="Picture 4" descr="Image result for attribution-sharealike 4.0 international (cc by-sa 4.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5281" y="3617007"/>
            <a:ext cx="1782536" cy="62366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796376" y="4474140"/>
            <a:ext cx="9497437" cy="1400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Attribution should be given in the following way: </a:t>
            </a:r>
            <a:r>
              <a:rPr lang="hr-HR" sz="2400" dirty="0"/>
              <a:t/>
            </a:r>
            <a:br>
              <a:rPr lang="hr-HR" sz="2400" dirty="0"/>
            </a:br>
            <a:r>
              <a:rPr lang="en-GB" sz="2400" dirty="0"/>
              <a:t>GLAT </a:t>
            </a:r>
            <a:r>
              <a:rPr lang="en-GB" sz="2400" dirty="0" smtClean="0"/>
              <a:t>project,</a:t>
            </a:r>
            <a:r>
              <a:rPr lang="en-US" sz="2400" dirty="0" smtClean="0">
                <a:hlinkClick r:id="rId5"/>
              </a:rPr>
              <a:t>https</a:t>
            </a:r>
            <a:r>
              <a:rPr lang="en-US" sz="2400" dirty="0">
                <a:hlinkClick r:id="rId5"/>
              </a:rPr>
              <a:t>://ec.europa.eu/programmes/erasmus-plus/projects/eplus-project-details/#project/2017-1-HR01-KA201-035362</a:t>
            </a:r>
            <a:endParaRPr lang="en-GB" sz="2400" dirty="0"/>
          </a:p>
          <a:p>
            <a:endParaRPr lang="en-GB" sz="2400" dirty="0"/>
          </a:p>
        </p:txBody>
      </p:sp>
      <p:sp>
        <p:nvSpPr>
          <p:cNvPr id="8" name="Content Placeholder 2"/>
          <p:cNvSpPr txBox="1">
            <a:spLocks/>
          </p:cNvSpPr>
          <p:nvPr/>
        </p:nvSpPr>
        <p:spPr>
          <a:xfrm>
            <a:off x="1588852" y="1845012"/>
            <a:ext cx="10376169" cy="121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A</a:t>
            </a:r>
            <a:r>
              <a:rPr lang="hr-HR" sz="2400" dirty="0" err="1"/>
              <a:t>uthor</a:t>
            </a:r>
            <a:r>
              <a:rPr lang="hr-HR" sz="2400" dirty="0"/>
              <a:t>:</a:t>
            </a:r>
          </a:p>
          <a:p>
            <a:r>
              <a:rPr lang="hr-HR" sz="2400" b="1" dirty="0"/>
              <a:t>Jasminka Mezak</a:t>
            </a:r>
            <a:r>
              <a:rPr lang="hr-HR" sz="2400" dirty="0"/>
              <a:t>, University </a:t>
            </a:r>
            <a:r>
              <a:rPr lang="hr-HR" sz="2400" dirty="0" err="1"/>
              <a:t>of</a:t>
            </a:r>
            <a:r>
              <a:rPr lang="hr-HR" sz="2400" dirty="0"/>
              <a:t> Rijeka, </a:t>
            </a:r>
            <a:r>
              <a:rPr lang="hr-HR" sz="2400" dirty="0" err="1"/>
              <a:t>Faculty</a:t>
            </a:r>
            <a:r>
              <a:rPr lang="hr-HR" sz="2400" dirty="0"/>
              <a:t> </a:t>
            </a:r>
            <a:r>
              <a:rPr lang="hr-HR" sz="2400" dirty="0" err="1"/>
              <a:t>of</a:t>
            </a:r>
            <a:r>
              <a:rPr lang="hr-HR" sz="2400" dirty="0"/>
              <a:t> </a:t>
            </a:r>
            <a:r>
              <a:rPr lang="hr-HR" sz="2400" dirty="0" err="1"/>
              <a:t>Teacher</a:t>
            </a:r>
            <a:r>
              <a:rPr lang="hr-HR" sz="2400" dirty="0"/>
              <a:t> </a:t>
            </a:r>
            <a:r>
              <a:rPr lang="hr-HR" sz="2400" dirty="0" err="1"/>
              <a:t>Education</a:t>
            </a:r>
            <a:r>
              <a:rPr lang="hr-HR" sz="2400" dirty="0"/>
              <a:t/>
            </a:r>
            <a:br>
              <a:rPr lang="hr-HR" sz="2400" dirty="0"/>
            </a:br>
            <a:r>
              <a:rPr lang="hr-HR" sz="2400" dirty="0">
                <a:hlinkClick r:id="rId6"/>
              </a:rPr>
              <a:t>jasminka.mezak@ufri.uniri.hr</a:t>
            </a:r>
            <a:r>
              <a:rPr lang="hr-HR" sz="2400" dirty="0"/>
              <a:t> </a:t>
            </a:r>
          </a:p>
        </p:txBody>
      </p:sp>
    </p:spTree>
    <p:extLst>
      <p:ext uri="{BB962C8B-B14F-4D97-AF65-F5344CB8AC3E}">
        <p14:creationId xmlns:p14="http://schemas.microsoft.com/office/powerpoint/2010/main" val="662227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562" y="2472850"/>
            <a:ext cx="1536622" cy="1536622"/>
          </a:xfrm>
          <a:prstGeom prst="rect">
            <a:avLst/>
          </a:prstGeom>
        </p:spPr>
      </p:pic>
      <p:sp>
        <p:nvSpPr>
          <p:cNvPr id="2" name="Title 1"/>
          <p:cNvSpPr>
            <a:spLocks noGrp="1"/>
          </p:cNvSpPr>
          <p:nvPr>
            <p:ph type="ctrTitle"/>
          </p:nvPr>
        </p:nvSpPr>
        <p:spPr>
          <a:xfrm>
            <a:off x="1696106" y="4173494"/>
            <a:ext cx="9013534" cy="824236"/>
          </a:xfrm>
        </p:spPr>
        <p:txBody>
          <a:bodyPr>
            <a:normAutofit/>
          </a:bodyPr>
          <a:lstStyle/>
          <a:p>
            <a:r>
              <a:rPr lang="en-GB" dirty="0"/>
              <a:t>D</a:t>
            </a:r>
            <a:r>
              <a:rPr lang="hr-HR" dirty="0"/>
              <a:t>e</a:t>
            </a:r>
            <a:r>
              <a:rPr lang="en-GB" dirty="0"/>
              <a:t>s</a:t>
            </a:r>
            <a:r>
              <a:rPr lang="hr-HR" dirty="0" err="1"/>
              <a:t>igning</a:t>
            </a:r>
            <a:r>
              <a:rPr lang="hr-HR" dirty="0"/>
              <a:t> </a:t>
            </a:r>
            <a:r>
              <a:rPr lang="hr-HR" dirty="0" err="1"/>
              <a:t>learning</a:t>
            </a:r>
            <a:r>
              <a:rPr lang="hr-HR" dirty="0"/>
              <a:t> </a:t>
            </a:r>
            <a:r>
              <a:rPr lang="hr-HR" dirty="0" err="1"/>
              <a:t>scenario</a:t>
            </a:r>
            <a:endParaRPr lang="en-GB" dirty="0"/>
          </a:p>
        </p:txBody>
      </p:sp>
      <p:sp>
        <p:nvSpPr>
          <p:cNvPr id="3" name="Subtitle 2"/>
          <p:cNvSpPr>
            <a:spLocks noGrp="1"/>
          </p:cNvSpPr>
          <p:nvPr>
            <p:ph type="subTitle" idx="1"/>
          </p:nvPr>
        </p:nvSpPr>
        <p:spPr>
          <a:xfrm>
            <a:off x="1696106" y="5133031"/>
            <a:ext cx="9013534" cy="544449"/>
          </a:xfrm>
        </p:spPr>
        <p:txBody>
          <a:bodyPr/>
          <a:lstStyle/>
          <a:p>
            <a:r>
              <a:rPr lang="en-GB" dirty="0"/>
              <a:t>Group activity</a:t>
            </a:r>
          </a:p>
        </p:txBody>
      </p:sp>
      <p:sp>
        <p:nvSpPr>
          <p:cNvPr id="4" name="Footer Placeholder 3"/>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en-US" dirty="0"/>
          </a:p>
        </p:txBody>
      </p:sp>
    </p:spTree>
    <p:extLst>
      <p:ext uri="{BB962C8B-B14F-4D97-AF65-F5344CB8AC3E}">
        <p14:creationId xmlns:p14="http://schemas.microsoft.com/office/powerpoint/2010/main" val="262810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Group activity</a:t>
            </a:r>
          </a:p>
        </p:txBody>
      </p:sp>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21</a:t>
            </a:fld>
            <a:endParaRPr lang="hr-HR" dirty="0"/>
          </a:p>
        </p:txBody>
      </p:sp>
      <p:sp>
        <p:nvSpPr>
          <p:cNvPr id="7" name="Content Placeholder 2"/>
          <p:cNvSpPr>
            <a:spLocks noGrp="1"/>
          </p:cNvSpPr>
          <p:nvPr>
            <p:ph idx="1"/>
          </p:nvPr>
        </p:nvSpPr>
        <p:spPr>
          <a:xfrm>
            <a:off x="1457864" y="1992702"/>
            <a:ext cx="10536912" cy="3798497"/>
          </a:xfrm>
        </p:spPr>
        <p:txBody>
          <a:bodyPr>
            <a:noAutofit/>
          </a:bodyPr>
          <a:lstStyle/>
          <a:p>
            <a:pPr marL="0" indent="0">
              <a:buNone/>
            </a:pPr>
            <a:r>
              <a:rPr lang="en-GB" dirty="0"/>
              <a:t>Each group should create a learning scenario for a chosen example of unplugged activities designed in the previous Session and present it to teacher and other groups</a:t>
            </a:r>
          </a:p>
          <a:p>
            <a:r>
              <a:rPr lang="en-GB" dirty="0"/>
              <a:t>Use a blank template for creating learning scenario</a:t>
            </a:r>
            <a:r>
              <a:rPr lang="hr-HR" dirty="0"/>
              <a:t>  </a:t>
            </a:r>
            <a:endParaRPr lang="hr-HR" dirty="0" smtClean="0"/>
          </a:p>
          <a:p>
            <a:pPr marL="0" indent="0">
              <a:buNone/>
            </a:pPr>
            <a:r>
              <a:rPr lang="hr-HR" dirty="0" smtClean="0"/>
              <a:t>        </a:t>
            </a:r>
            <a:endParaRPr lang="hr-HR" dirty="0"/>
          </a:p>
          <a:p>
            <a:pPr>
              <a:spcBef>
                <a:spcPts val="1500"/>
              </a:spcBef>
            </a:pPr>
            <a:r>
              <a:rPr lang="en-GB" dirty="0"/>
              <a:t>Discuss the learning outcomes that relate to the subject and the learning outcomes relating to algorithmic thinking</a:t>
            </a:r>
            <a:endParaRPr lang="en-GB" i="1" noProof="0" dirty="0"/>
          </a:p>
          <a:p>
            <a:r>
              <a:rPr lang="en-GB" dirty="0"/>
              <a:t>Discuss the methods and forms of teaching that you provided</a:t>
            </a:r>
          </a:p>
          <a:p>
            <a:r>
              <a:rPr lang="en-GB" dirty="0"/>
              <a:t>Discuss the development of activities</a:t>
            </a:r>
            <a:endParaRPr lang="en-GB" noProof="0" dirty="0"/>
          </a:p>
        </p:txBody>
      </p:sp>
      <p:pic>
        <p:nvPicPr>
          <p:cNvPr id="8" name="Picture 7">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2507" y="3678302"/>
            <a:ext cx="708500" cy="708500"/>
          </a:xfrm>
          <a:prstGeom prst="rect">
            <a:avLst/>
          </a:prstGeom>
        </p:spPr>
      </p:pic>
      <p:sp>
        <p:nvSpPr>
          <p:cNvPr id="9" name="TextBox 8"/>
          <p:cNvSpPr txBox="1"/>
          <p:nvPr/>
        </p:nvSpPr>
        <p:spPr>
          <a:xfrm>
            <a:off x="2657139" y="3804514"/>
            <a:ext cx="4346089" cy="480131"/>
          </a:xfrm>
          <a:prstGeom prst="rect">
            <a:avLst/>
          </a:prstGeom>
          <a:noFill/>
        </p:spPr>
        <p:txBody>
          <a:bodyPr wrap="square" rtlCol="0">
            <a:spAutoFit/>
          </a:bodyPr>
          <a:lstStyle/>
          <a:p>
            <a:pPr>
              <a:lnSpc>
                <a:spcPct val="90000"/>
              </a:lnSpc>
              <a:spcBef>
                <a:spcPts val="1000"/>
              </a:spcBef>
            </a:pPr>
            <a:r>
              <a:rPr lang="hr-HR" sz="2800" dirty="0" err="1">
                <a:solidFill>
                  <a:srgbClr val="0E2C8E"/>
                </a:solidFill>
                <a:hlinkClick r:id="rId3" action="ppaction://hlinkfile"/>
              </a:rPr>
              <a:t>Learning</a:t>
            </a:r>
            <a:r>
              <a:rPr lang="hr-HR" sz="2800" dirty="0">
                <a:solidFill>
                  <a:srgbClr val="0E2C8E"/>
                </a:solidFill>
                <a:hlinkClick r:id="rId3" action="ppaction://hlinkfile"/>
              </a:rPr>
              <a:t> </a:t>
            </a:r>
            <a:r>
              <a:rPr lang="hr-HR" sz="2800" dirty="0" err="1">
                <a:solidFill>
                  <a:srgbClr val="0E2C8E"/>
                </a:solidFill>
                <a:hlinkClick r:id="rId3" action="ppaction://hlinkfile"/>
              </a:rPr>
              <a:t>Scenario</a:t>
            </a:r>
            <a:r>
              <a:rPr lang="hr-HR" sz="2800" dirty="0">
                <a:solidFill>
                  <a:srgbClr val="0E2C8E"/>
                </a:solidFill>
                <a:hlinkClick r:id="rId3" action="ppaction://hlinkfile"/>
              </a:rPr>
              <a:t> </a:t>
            </a:r>
            <a:r>
              <a:rPr lang="en-US" sz="2800" dirty="0">
                <a:solidFill>
                  <a:srgbClr val="0E2C8E"/>
                </a:solidFill>
                <a:hlinkClick r:id="rId3" action="ppaction://hlinkfile"/>
              </a:rPr>
              <a:t>Template</a:t>
            </a:r>
            <a:endParaRPr lang="hr-HR" sz="2800" dirty="0">
              <a:solidFill>
                <a:srgbClr val="0E2C8E"/>
              </a:solidFill>
            </a:endParaRPr>
          </a:p>
        </p:txBody>
      </p:sp>
    </p:spTree>
    <p:extLst>
      <p:ext uri="{BB962C8B-B14F-4D97-AF65-F5344CB8AC3E}">
        <p14:creationId xmlns:p14="http://schemas.microsoft.com/office/powerpoint/2010/main" val="2611088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336" y="333041"/>
            <a:ext cx="8832715" cy="1325563"/>
          </a:xfrm>
        </p:spPr>
        <p:txBody>
          <a:bodyPr/>
          <a:lstStyle/>
          <a:p>
            <a:r>
              <a:rPr lang="en-GB" dirty="0"/>
              <a:t>Questions</a:t>
            </a:r>
          </a:p>
        </p:txBody>
      </p:sp>
      <p:sp>
        <p:nvSpPr>
          <p:cNvPr id="4" name="Footer Placeholder 3"/>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en-US" dirty="0"/>
          </a:p>
        </p:txBody>
      </p:sp>
      <p:sp>
        <p:nvSpPr>
          <p:cNvPr id="5" name="Slide Number Placeholder 4"/>
          <p:cNvSpPr>
            <a:spLocks noGrp="1"/>
          </p:cNvSpPr>
          <p:nvPr>
            <p:ph type="sldNum" sz="quarter" idx="12"/>
          </p:nvPr>
        </p:nvSpPr>
        <p:spPr/>
        <p:txBody>
          <a:bodyPr/>
          <a:lstStyle/>
          <a:p>
            <a:fld id="{D7E4E590-A58D-4A9C-B41B-BF08E1C6656C}" type="slidenum">
              <a:rPr lang="hr-HR" smtClean="0"/>
              <a:pPr/>
              <a:t>22</a:t>
            </a:fld>
            <a:endParaRPr lang="hr-HR"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0498" y="2676608"/>
            <a:ext cx="1994684" cy="1994684"/>
          </a:xfrm>
          <a:prstGeom prst="rect">
            <a:avLst/>
          </a:prstGeom>
        </p:spPr>
      </p:pic>
    </p:spTree>
    <p:extLst>
      <p:ext uri="{BB962C8B-B14F-4D97-AF65-F5344CB8AC3E}">
        <p14:creationId xmlns:p14="http://schemas.microsoft.com/office/powerpoint/2010/main" val="1926435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12" name="Контейнер за съдържание 11"/>
          <p:cNvSpPr>
            <a:spLocks noGrp="1"/>
          </p:cNvSpPr>
          <p:nvPr>
            <p:ph idx="1"/>
          </p:nvPr>
        </p:nvSpPr>
        <p:spPr>
          <a:xfrm>
            <a:off x="1595336" y="1825625"/>
            <a:ext cx="9957871" cy="4438987"/>
          </a:xfrm>
        </p:spPr>
        <p:txBody>
          <a:bodyPr>
            <a:normAutofit/>
          </a:bodyPr>
          <a:lstStyle/>
          <a:p>
            <a:pPr lvl="0"/>
            <a:r>
              <a:rPr lang="en-GB" dirty="0"/>
              <a:t>Introduction</a:t>
            </a:r>
          </a:p>
          <a:p>
            <a:pPr lvl="0"/>
            <a:r>
              <a:rPr lang="en-GB" dirty="0"/>
              <a:t>Learning scenarios with examples</a:t>
            </a:r>
          </a:p>
          <a:p>
            <a:pPr lvl="0"/>
            <a:r>
              <a:rPr lang="en-GB" dirty="0"/>
              <a:t>Examples of learning scenarios for selected activities</a:t>
            </a:r>
          </a:p>
          <a:p>
            <a:pPr lvl="0"/>
            <a:r>
              <a:rPr lang="en-GB" dirty="0"/>
              <a:t>Practical </a:t>
            </a:r>
            <a:r>
              <a:rPr lang="hr-HR" dirty="0"/>
              <a:t>w</a:t>
            </a:r>
            <a:r>
              <a:rPr lang="en-GB" dirty="0" err="1"/>
              <a:t>ork</a:t>
            </a:r>
            <a:r>
              <a:rPr lang="en-GB" dirty="0"/>
              <a:t> - Creating learning scenarios</a:t>
            </a:r>
          </a:p>
          <a:p>
            <a:pPr lvl="0"/>
            <a:endParaRPr lang="en-GB" dirty="0"/>
          </a:p>
          <a:p>
            <a:pPr lvl="0"/>
            <a:endParaRPr lang="en-GB" dirty="0"/>
          </a:p>
          <a:p>
            <a:pPr marL="0" lvl="0" indent="0">
              <a:buNone/>
            </a:pPr>
            <a:r>
              <a:rPr lang="en-GB" dirty="0">
                <a:solidFill>
                  <a:srgbClr val="0E2C8E"/>
                </a:solidFill>
              </a:rPr>
              <a:t>      	</a:t>
            </a:r>
          </a:p>
        </p:txBody>
      </p:sp>
      <p:sp>
        <p:nvSpPr>
          <p:cNvPr id="6" name="Footer Placeholder 5"/>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7" name="Slide Number Placeholder 6"/>
          <p:cNvSpPr>
            <a:spLocks noGrp="1"/>
          </p:cNvSpPr>
          <p:nvPr>
            <p:ph type="sldNum" sz="quarter" idx="12"/>
          </p:nvPr>
        </p:nvSpPr>
        <p:spPr/>
        <p:txBody>
          <a:bodyPr/>
          <a:lstStyle/>
          <a:p>
            <a:fld id="{D7E4E590-A58D-4A9C-B41B-BF08E1C6656C}" type="slidenum">
              <a:rPr lang="hr-HR" smtClean="0"/>
              <a:pPr/>
              <a:t>3</a:t>
            </a:fld>
            <a:endParaRPr lang="hr-HR" dirty="0"/>
          </a:p>
        </p:txBody>
      </p:sp>
    </p:spTree>
    <p:extLst>
      <p:ext uri="{BB962C8B-B14F-4D97-AF65-F5344CB8AC3E}">
        <p14:creationId xmlns:p14="http://schemas.microsoft.com/office/powerpoint/2010/main" val="318020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process</a:t>
            </a:r>
            <a:endParaRPr lang="en-GB" dirty="0">
              <a:solidFill>
                <a:srgbClr val="0E2C8E"/>
              </a:solidFill>
            </a:endParaRPr>
          </a:p>
        </p:txBody>
      </p:sp>
      <p:sp>
        <p:nvSpPr>
          <p:cNvPr id="8" name="Content Placeholder 7"/>
          <p:cNvSpPr>
            <a:spLocks noGrp="1"/>
          </p:cNvSpPr>
          <p:nvPr>
            <p:ph idx="1"/>
          </p:nvPr>
        </p:nvSpPr>
        <p:spPr>
          <a:xfrm>
            <a:off x="1595336" y="1846646"/>
            <a:ext cx="9957871" cy="3461078"/>
          </a:xfrm>
        </p:spPr>
        <p:txBody>
          <a:bodyPr>
            <a:normAutofit/>
          </a:bodyPr>
          <a:lstStyle/>
          <a:p>
            <a:endParaRPr lang="hr-HR" dirty="0"/>
          </a:p>
          <a:p>
            <a:r>
              <a:rPr lang="hr-HR" dirty="0"/>
              <a:t>P</a:t>
            </a:r>
            <a:r>
              <a:rPr lang="en-GB" dirty="0"/>
              <a:t>reparation</a:t>
            </a:r>
          </a:p>
          <a:p>
            <a:r>
              <a:rPr lang="hr-HR" dirty="0"/>
              <a:t>I</a:t>
            </a:r>
            <a:r>
              <a:rPr lang="en-GB" dirty="0" err="1"/>
              <a:t>mplementation</a:t>
            </a:r>
            <a:endParaRPr lang="en-GB" dirty="0"/>
          </a:p>
          <a:p>
            <a:r>
              <a:rPr lang="hr-HR" dirty="0"/>
              <a:t>E</a:t>
            </a:r>
            <a:r>
              <a:rPr lang="en-GB" dirty="0"/>
              <a:t>valuation</a:t>
            </a:r>
          </a:p>
          <a:p>
            <a:endParaRPr lang="en-GB" dirty="0"/>
          </a:p>
          <a:p>
            <a:r>
              <a:rPr lang="en-GB" dirty="0"/>
              <a:t>Contemporary approach, applying the appropriate strategies, methods and teaching techniques</a:t>
            </a:r>
          </a:p>
          <a:p>
            <a:pPr marL="0" indent="0">
              <a:buNone/>
            </a:pPr>
            <a:endParaRPr lang="en-GB" dirty="0"/>
          </a:p>
          <a:p>
            <a:endParaRPr lang="en-GB" dirty="0"/>
          </a:p>
        </p:txBody>
      </p:sp>
      <p:sp>
        <p:nvSpPr>
          <p:cNvPr id="6" name="Footer Placeholder 5"/>
          <p:cNvSpPr>
            <a:spLocks noGrp="1"/>
          </p:cNvSpPr>
          <p:nvPr>
            <p:ph type="ftr" sz="quarter" idx="11"/>
          </p:nvPr>
        </p:nvSpPr>
        <p:spPr/>
        <p:txBody>
          <a:bodyPr/>
          <a:lstStyle/>
          <a:p>
            <a:r>
              <a:rPr lang="en-US" dirty="0"/>
              <a:t>The sole responsibility for the content of this presentation lies with the authors. It does not necessarily reflect the opinion of the European Union.</a:t>
            </a:r>
            <a:endParaRPr lang="hr-HR" dirty="0"/>
          </a:p>
        </p:txBody>
      </p:sp>
      <p:sp>
        <p:nvSpPr>
          <p:cNvPr id="7" name="Slide Number Placeholder 6"/>
          <p:cNvSpPr>
            <a:spLocks noGrp="1"/>
          </p:cNvSpPr>
          <p:nvPr>
            <p:ph type="sldNum" sz="quarter" idx="12"/>
          </p:nvPr>
        </p:nvSpPr>
        <p:spPr/>
        <p:txBody>
          <a:bodyPr/>
          <a:lstStyle/>
          <a:p>
            <a:fld id="{D7E4E590-A58D-4A9C-B41B-BF08E1C6656C}" type="slidenum">
              <a:rPr lang="hr-HR" smtClean="0"/>
              <a:pPr/>
              <a:t>4</a:t>
            </a:fld>
            <a:endParaRPr lang="hr-H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280" y="1699765"/>
            <a:ext cx="3084406" cy="2281862"/>
          </a:xfrm>
          <a:prstGeom prst="rect">
            <a:avLst/>
          </a:prstGeom>
        </p:spPr>
      </p:pic>
    </p:spTree>
    <p:extLst>
      <p:ext uri="{BB962C8B-B14F-4D97-AF65-F5344CB8AC3E}">
        <p14:creationId xmlns:p14="http://schemas.microsoft.com/office/powerpoint/2010/main" val="1133182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Teacher competences</a:t>
            </a:r>
          </a:p>
        </p:txBody>
      </p:sp>
      <p:sp>
        <p:nvSpPr>
          <p:cNvPr id="3" name="Rezervirano mjesto sadržaja 2"/>
          <p:cNvSpPr>
            <a:spLocks noGrp="1"/>
          </p:cNvSpPr>
          <p:nvPr>
            <p:ph idx="1"/>
          </p:nvPr>
        </p:nvSpPr>
        <p:spPr>
          <a:xfrm>
            <a:off x="1509623" y="1958196"/>
            <a:ext cx="9481005" cy="4061805"/>
          </a:xfrm>
        </p:spPr>
        <p:txBody>
          <a:bodyPr>
            <a:normAutofit/>
          </a:bodyPr>
          <a:lstStyle/>
          <a:p>
            <a:r>
              <a:rPr lang="en-GB" dirty="0"/>
              <a:t>Teaching skills for planning, preparation, performance and teaching lesson</a:t>
            </a:r>
          </a:p>
          <a:p>
            <a:r>
              <a:rPr lang="en-GB" dirty="0"/>
              <a:t>Include active learning:</a:t>
            </a:r>
          </a:p>
          <a:p>
            <a:pPr lvl="1"/>
            <a:r>
              <a:rPr lang="hr-HR" dirty="0"/>
              <a:t>u</a:t>
            </a:r>
            <a:r>
              <a:rPr lang="en-GB" dirty="0" err="1"/>
              <a:t>nderstanding</a:t>
            </a:r>
            <a:endParaRPr lang="en-GB" dirty="0"/>
          </a:p>
          <a:p>
            <a:pPr lvl="1"/>
            <a:r>
              <a:rPr lang="hr-HR" dirty="0"/>
              <a:t>e</a:t>
            </a:r>
            <a:r>
              <a:rPr lang="en-GB" dirty="0" err="1"/>
              <a:t>xpressing</a:t>
            </a:r>
            <a:r>
              <a:rPr lang="en-GB" dirty="0"/>
              <a:t> own attitude</a:t>
            </a:r>
          </a:p>
          <a:p>
            <a:pPr lvl="1"/>
            <a:r>
              <a:rPr lang="hr-HR" dirty="0"/>
              <a:t>c</a:t>
            </a:r>
            <a:r>
              <a:rPr lang="en-GB" dirty="0" err="1"/>
              <a:t>ritical</a:t>
            </a:r>
            <a:r>
              <a:rPr lang="en-GB" dirty="0"/>
              <a:t> thinking</a:t>
            </a:r>
          </a:p>
          <a:p>
            <a:pPr lvl="1"/>
            <a:r>
              <a:rPr lang="hr-HR" dirty="0"/>
              <a:t>c</a:t>
            </a:r>
            <a:r>
              <a:rPr lang="en-GB" dirty="0" err="1"/>
              <a:t>reative</a:t>
            </a:r>
            <a:r>
              <a:rPr lang="en-GB" dirty="0"/>
              <a:t> problem solving</a:t>
            </a:r>
          </a:p>
          <a:p>
            <a:r>
              <a:rPr lang="en-GB" dirty="0"/>
              <a:t>Skills for monitoring and evaluating students</a:t>
            </a:r>
          </a:p>
        </p:txBody>
      </p:sp>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5</a:t>
            </a:fld>
            <a:endParaRPr lang="hr-HR" dirty="0"/>
          </a:p>
        </p:txBody>
      </p:sp>
      <p:pic>
        <p:nvPicPr>
          <p:cNvPr id="3076" name="Picture 4" descr="Slikovni rezultat za učitel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44921" y="2654471"/>
            <a:ext cx="2799184" cy="2799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267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Planning</a:t>
            </a:r>
            <a:r>
              <a:rPr lang="hr-HR" dirty="0"/>
              <a:t> </a:t>
            </a:r>
            <a:r>
              <a:rPr lang="hr-HR" dirty="0" err="1"/>
              <a:t>and</a:t>
            </a:r>
            <a:r>
              <a:rPr lang="hr-HR" dirty="0"/>
              <a:t> </a:t>
            </a:r>
            <a:r>
              <a:rPr lang="hr-HR" dirty="0" err="1"/>
              <a:t>preparation</a:t>
            </a:r>
            <a:endParaRPr lang="hr-HR" dirty="0"/>
          </a:p>
        </p:txBody>
      </p:sp>
      <p:sp>
        <p:nvSpPr>
          <p:cNvPr id="3" name="Rezervirano mjesto sadržaja 2"/>
          <p:cNvSpPr>
            <a:spLocks noGrp="1"/>
          </p:cNvSpPr>
          <p:nvPr>
            <p:ph idx="1"/>
          </p:nvPr>
        </p:nvSpPr>
        <p:spPr>
          <a:xfrm>
            <a:off x="1561382" y="1966823"/>
            <a:ext cx="9991826" cy="4160099"/>
          </a:xfrm>
        </p:spPr>
        <p:txBody>
          <a:bodyPr>
            <a:normAutofit/>
          </a:bodyPr>
          <a:lstStyle/>
          <a:p>
            <a:r>
              <a:rPr lang="en-US" dirty="0"/>
              <a:t>Designing the </a:t>
            </a:r>
            <a:r>
              <a:rPr lang="hr-HR" dirty="0"/>
              <a:t>l</a:t>
            </a:r>
            <a:r>
              <a:rPr lang="en-US" dirty="0"/>
              <a:t>earning </a:t>
            </a:r>
            <a:r>
              <a:rPr lang="hr-HR" dirty="0"/>
              <a:t>e</a:t>
            </a:r>
            <a:r>
              <a:rPr lang="en-US" dirty="0" err="1"/>
              <a:t>nvironment</a:t>
            </a:r>
            <a:r>
              <a:rPr lang="en-US" dirty="0"/>
              <a:t>:</a:t>
            </a:r>
          </a:p>
          <a:p>
            <a:pPr lvl="1"/>
            <a:r>
              <a:rPr lang="hr-HR" dirty="0"/>
              <a:t>o</a:t>
            </a:r>
            <a:r>
              <a:rPr lang="en-US" dirty="0"/>
              <a:t>ne task</a:t>
            </a:r>
          </a:p>
          <a:p>
            <a:pPr lvl="1"/>
            <a:r>
              <a:rPr lang="hr-HR" dirty="0"/>
              <a:t>s</a:t>
            </a:r>
            <a:r>
              <a:rPr lang="en-US" dirty="0" err="1"/>
              <a:t>everal</a:t>
            </a:r>
            <a:r>
              <a:rPr lang="en-US" dirty="0"/>
              <a:t> tasks</a:t>
            </a:r>
          </a:p>
          <a:p>
            <a:pPr lvl="1"/>
            <a:r>
              <a:rPr lang="hr-HR" dirty="0" err="1"/>
              <a:t>learning</a:t>
            </a:r>
            <a:r>
              <a:rPr lang="hr-HR" dirty="0"/>
              <a:t> </a:t>
            </a:r>
            <a:r>
              <a:rPr lang="hr-HR" dirty="0" err="1"/>
              <a:t>unit</a:t>
            </a:r>
            <a:endParaRPr lang="en-US" dirty="0"/>
          </a:p>
          <a:p>
            <a:pPr lvl="1"/>
            <a:r>
              <a:rPr lang="hr-HR" dirty="0"/>
              <a:t>t</a:t>
            </a:r>
            <a:r>
              <a:rPr lang="en-US" dirty="0"/>
              <a:t>he entire </a:t>
            </a:r>
            <a:r>
              <a:rPr lang="hr-HR" dirty="0" err="1"/>
              <a:t>teaching</a:t>
            </a:r>
            <a:r>
              <a:rPr lang="hr-HR" dirty="0"/>
              <a:t> </a:t>
            </a:r>
            <a:r>
              <a:rPr lang="en-US" dirty="0"/>
              <a:t>subject</a:t>
            </a:r>
            <a:endParaRPr lang="hr-HR" dirty="0"/>
          </a:p>
          <a:p>
            <a:r>
              <a:rPr lang="en-US" dirty="0"/>
              <a:t>Defining:</a:t>
            </a:r>
          </a:p>
          <a:p>
            <a:pPr lvl="1"/>
            <a:r>
              <a:rPr lang="hr-HR" dirty="0"/>
              <a:t>r</a:t>
            </a:r>
            <a:r>
              <a:rPr lang="en-US" dirty="0" err="1"/>
              <a:t>esource</a:t>
            </a:r>
            <a:r>
              <a:rPr lang="en-US" dirty="0"/>
              <a:t> and </a:t>
            </a:r>
            <a:r>
              <a:rPr lang="hr-HR" dirty="0"/>
              <a:t>l</a:t>
            </a:r>
            <a:r>
              <a:rPr lang="en-US" dirty="0"/>
              <a:t>earning </a:t>
            </a:r>
            <a:r>
              <a:rPr lang="hr-HR" dirty="0"/>
              <a:t>m</a:t>
            </a:r>
            <a:r>
              <a:rPr lang="en-US" dirty="0" err="1"/>
              <a:t>aterial</a:t>
            </a:r>
            <a:r>
              <a:rPr lang="hr-HR" dirty="0"/>
              <a:t>s</a:t>
            </a:r>
            <a:endParaRPr lang="en-US" dirty="0"/>
          </a:p>
          <a:p>
            <a:pPr lvl="1"/>
            <a:r>
              <a:rPr lang="hr-HR" dirty="0"/>
              <a:t>e</a:t>
            </a:r>
            <a:r>
              <a:rPr lang="en-US" dirty="0" err="1"/>
              <a:t>quipment</a:t>
            </a:r>
            <a:r>
              <a:rPr lang="en-US" dirty="0"/>
              <a:t> (technology)</a:t>
            </a:r>
          </a:p>
          <a:p>
            <a:pPr lvl="1"/>
            <a:r>
              <a:rPr lang="hr-HR" dirty="0"/>
              <a:t>a</a:t>
            </a:r>
            <a:r>
              <a:rPr lang="en-US" dirty="0" err="1"/>
              <a:t>ctivities</a:t>
            </a:r>
            <a:endParaRPr lang="hr-HR" dirty="0"/>
          </a:p>
        </p:txBody>
      </p:sp>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6</a:t>
            </a:fld>
            <a:endParaRPr lang="hr-HR" dirty="0"/>
          </a:p>
        </p:txBody>
      </p:sp>
      <p:pic>
        <p:nvPicPr>
          <p:cNvPr id="8" name="Slik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8370" y="2930584"/>
            <a:ext cx="2402438" cy="2002032"/>
          </a:xfrm>
          <a:prstGeom prst="rect">
            <a:avLst/>
          </a:prstGeom>
        </p:spPr>
      </p:pic>
    </p:spTree>
    <p:extLst>
      <p:ext uri="{BB962C8B-B14F-4D97-AF65-F5344CB8AC3E}">
        <p14:creationId xmlns:p14="http://schemas.microsoft.com/office/powerpoint/2010/main" val="1589335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7</a:t>
            </a:fld>
            <a:endParaRPr lang="hr-HR" dirty="0"/>
          </a:p>
        </p:txBody>
      </p:sp>
      <p:sp>
        <p:nvSpPr>
          <p:cNvPr id="7" name="Content Placeholder 2"/>
          <p:cNvSpPr>
            <a:spLocks noGrp="1"/>
          </p:cNvSpPr>
          <p:nvPr>
            <p:ph idx="1"/>
          </p:nvPr>
        </p:nvSpPr>
        <p:spPr>
          <a:xfrm>
            <a:off x="1492369" y="1940943"/>
            <a:ext cx="9275893" cy="3930468"/>
          </a:xfrm>
        </p:spPr>
        <p:txBody>
          <a:bodyPr>
            <a:noAutofit/>
          </a:bodyPr>
          <a:lstStyle/>
          <a:p>
            <a:r>
              <a:rPr lang="en-GB" dirty="0"/>
              <a:t>Documents that contain innovative and creative ideas for teaching activities using contemporary teaching methods with the use of appropriate digital content and tools</a:t>
            </a:r>
            <a:endParaRPr lang="en-GB" noProof="0" dirty="0"/>
          </a:p>
          <a:p>
            <a:endParaRPr lang="en-GB" noProof="0" dirty="0"/>
          </a:p>
          <a:p>
            <a:r>
              <a:rPr lang="en-GB" noProof="0" dirty="0"/>
              <a:t>Textual </a:t>
            </a:r>
            <a:r>
              <a:rPr lang="hr-HR" noProof="0" dirty="0" err="1"/>
              <a:t>or</a:t>
            </a:r>
            <a:r>
              <a:rPr lang="hr-HR" noProof="0" dirty="0"/>
              <a:t> </a:t>
            </a:r>
            <a:r>
              <a:rPr lang="en-GB" noProof="0" dirty="0"/>
              <a:t>graphical form (</a:t>
            </a:r>
            <a:r>
              <a:rPr lang="en-GB" noProof="0" dirty="0" err="1"/>
              <a:t>LePlanner</a:t>
            </a:r>
            <a:r>
              <a:rPr lang="en-GB" noProof="0" dirty="0"/>
              <a:t>)</a:t>
            </a:r>
          </a:p>
          <a:p>
            <a:endParaRPr lang="en-GB" noProof="0" dirty="0"/>
          </a:p>
          <a:p>
            <a:r>
              <a:rPr lang="en-GB" dirty="0"/>
              <a:t>Included in the teaching process as a whole teaching unit or as a part of the teaching unit</a:t>
            </a:r>
            <a:endParaRPr lang="en-GB" noProof="0" dirty="0"/>
          </a:p>
        </p:txBody>
      </p:sp>
      <p:sp>
        <p:nvSpPr>
          <p:cNvPr id="8" name="Naslov 1"/>
          <p:cNvSpPr txBox="1">
            <a:spLocks/>
          </p:cNvSpPr>
          <p:nvPr/>
        </p:nvSpPr>
        <p:spPr>
          <a:xfrm>
            <a:off x="1595336" y="365125"/>
            <a:ext cx="88327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E2C8E"/>
                </a:solidFill>
                <a:latin typeface="+mn-lt"/>
                <a:ea typeface="+mj-ea"/>
                <a:cs typeface="+mj-cs"/>
              </a:defRPr>
            </a:lvl1pPr>
          </a:lstStyle>
          <a:p>
            <a:r>
              <a:rPr lang="en-GB"/>
              <a:t>Learning scenarios</a:t>
            </a:r>
            <a:endParaRPr lang="hr-HR" dirty="0"/>
          </a:p>
        </p:txBody>
      </p:sp>
    </p:spTree>
    <p:extLst>
      <p:ext uri="{BB962C8B-B14F-4D97-AF65-F5344CB8AC3E}">
        <p14:creationId xmlns:p14="http://schemas.microsoft.com/office/powerpoint/2010/main" val="48353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GB" dirty="0"/>
              <a:t>Elements of Learning scenario</a:t>
            </a:r>
          </a:p>
        </p:txBody>
      </p:sp>
      <p:sp>
        <p:nvSpPr>
          <p:cNvPr id="5" name="Rezervirano mjesto podnožja 4"/>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hr-HR" dirty="0"/>
          </a:p>
        </p:txBody>
      </p:sp>
      <p:sp>
        <p:nvSpPr>
          <p:cNvPr id="6" name="Rezervirano mjesto broja slajda 5"/>
          <p:cNvSpPr>
            <a:spLocks noGrp="1"/>
          </p:cNvSpPr>
          <p:nvPr>
            <p:ph type="sldNum" sz="quarter" idx="12"/>
          </p:nvPr>
        </p:nvSpPr>
        <p:spPr/>
        <p:txBody>
          <a:bodyPr/>
          <a:lstStyle/>
          <a:p>
            <a:fld id="{D7E4E590-A58D-4A9C-B41B-BF08E1C6656C}" type="slidenum">
              <a:rPr lang="hr-HR" smtClean="0"/>
              <a:pPr/>
              <a:t>8</a:t>
            </a:fld>
            <a:endParaRPr lang="hr-HR" dirty="0"/>
          </a:p>
        </p:txBody>
      </p:sp>
      <p:sp>
        <p:nvSpPr>
          <p:cNvPr id="7" name="Content Placeholder 2"/>
          <p:cNvSpPr>
            <a:spLocks noGrp="1"/>
          </p:cNvSpPr>
          <p:nvPr>
            <p:ph idx="1"/>
          </p:nvPr>
        </p:nvSpPr>
        <p:spPr>
          <a:xfrm>
            <a:off x="1397479" y="1984075"/>
            <a:ext cx="9857148" cy="3373988"/>
          </a:xfrm>
        </p:spPr>
        <p:txBody>
          <a:bodyPr>
            <a:noAutofit/>
          </a:bodyPr>
          <a:lstStyle/>
          <a:p>
            <a:pPr marL="0" indent="0">
              <a:buNone/>
            </a:pPr>
            <a:r>
              <a:rPr lang="en-GB" dirty="0"/>
              <a:t>The main elements that the scenario should contain:</a:t>
            </a:r>
          </a:p>
          <a:p>
            <a:r>
              <a:rPr lang="hr-HR" dirty="0"/>
              <a:t>D</a:t>
            </a:r>
            <a:r>
              <a:rPr lang="en-GB" dirty="0" err="1"/>
              <a:t>escription</a:t>
            </a:r>
            <a:r>
              <a:rPr lang="en-GB" dirty="0"/>
              <a:t> of activities</a:t>
            </a:r>
          </a:p>
          <a:p>
            <a:r>
              <a:rPr lang="hr-HR" dirty="0"/>
              <a:t>T</a:t>
            </a:r>
            <a:r>
              <a:rPr lang="en-GB" dirty="0"/>
              <a:t>he learning outcomes that will be realized with specified activities</a:t>
            </a:r>
          </a:p>
          <a:p>
            <a:r>
              <a:rPr lang="hr-HR" dirty="0"/>
              <a:t>M</a:t>
            </a:r>
            <a:r>
              <a:rPr lang="en-GB" dirty="0" err="1"/>
              <a:t>ethods</a:t>
            </a:r>
            <a:r>
              <a:rPr lang="en-GB" dirty="0"/>
              <a:t> and forms of teaching</a:t>
            </a:r>
          </a:p>
          <a:p>
            <a:r>
              <a:rPr lang="hr-HR" dirty="0"/>
              <a:t>T</a:t>
            </a:r>
            <a:r>
              <a:rPr lang="en-GB" dirty="0" err="1"/>
              <a:t>ools</a:t>
            </a:r>
            <a:r>
              <a:rPr lang="en-GB" dirty="0"/>
              <a:t> for realizing the learning outcomes</a:t>
            </a:r>
          </a:p>
        </p:txBody>
      </p:sp>
    </p:spTree>
    <p:extLst>
      <p:ext uri="{BB962C8B-B14F-4D97-AF65-F5344CB8AC3E}">
        <p14:creationId xmlns:p14="http://schemas.microsoft.com/office/powerpoint/2010/main" val="2815074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4562" y="2472850"/>
            <a:ext cx="1536622" cy="1536622"/>
          </a:xfrm>
          <a:prstGeom prst="rect">
            <a:avLst/>
          </a:prstGeom>
        </p:spPr>
      </p:pic>
      <p:sp>
        <p:nvSpPr>
          <p:cNvPr id="2" name="Title 1"/>
          <p:cNvSpPr>
            <a:spLocks noGrp="1"/>
          </p:cNvSpPr>
          <p:nvPr>
            <p:ph type="ctrTitle"/>
          </p:nvPr>
        </p:nvSpPr>
        <p:spPr>
          <a:xfrm>
            <a:off x="1696106" y="4173494"/>
            <a:ext cx="9013534" cy="824236"/>
          </a:xfrm>
        </p:spPr>
        <p:txBody>
          <a:bodyPr>
            <a:normAutofit/>
          </a:bodyPr>
          <a:lstStyle/>
          <a:p>
            <a:r>
              <a:rPr lang="en-GB" dirty="0"/>
              <a:t>Analysing examples</a:t>
            </a:r>
          </a:p>
        </p:txBody>
      </p:sp>
      <p:sp>
        <p:nvSpPr>
          <p:cNvPr id="3" name="Subtitle 2"/>
          <p:cNvSpPr>
            <a:spLocks noGrp="1"/>
          </p:cNvSpPr>
          <p:nvPr>
            <p:ph type="subTitle" idx="1"/>
          </p:nvPr>
        </p:nvSpPr>
        <p:spPr>
          <a:xfrm>
            <a:off x="1696106" y="5133031"/>
            <a:ext cx="9013534" cy="544449"/>
          </a:xfrm>
        </p:spPr>
        <p:txBody>
          <a:bodyPr/>
          <a:lstStyle/>
          <a:p>
            <a:r>
              <a:rPr lang="en-GB" dirty="0"/>
              <a:t>Group activity</a:t>
            </a:r>
          </a:p>
        </p:txBody>
      </p:sp>
      <p:sp>
        <p:nvSpPr>
          <p:cNvPr id="4" name="Footer Placeholder 3"/>
          <p:cNvSpPr>
            <a:spLocks noGrp="1"/>
          </p:cNvSpPr>
          <p:nvPr>
            <p:ph type="ftr" sz="quarter" idx="11"/>
          </p:nvPr>
        </p:nvSpPr>
        <p:spPr/>
        <p:txBody>
          <a:bodyPr/>
          <a:lstStyle/>
          <a:p>
            <a:r>
              <a:rPr lang="en-US"/>
              <a:t>The sole responsibility for the content of this presentation lies with the authors. It does not necessarily reflect the opinion of the European Union.</a:t>
            </a:r>
            <a:endParaRPr lang="en-US" dirty="0"/>
          </a:p>
        </p:txBody>
      </p:sp>
    </p:spTree>
    <p:extLst>
      <p:ext uri="{BB962C8B-B14F-4D97-AF65-F5344CB8AC3E}">
        <p14:creationId xmlns:p14="http://schemas.microsoft.com/office/powerpoint/2010/main" val="2030661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1744</Words>
  <Application>Microsoft Office PowerPoint</Application>
  <PresentationFormat>Widescreen</PresentationFormat>
  <Paragraphs>195</Paragraphs>
  <Slides>22</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Authors and licence</vt:lpstr>
      <vt:lpstr>Agenda</vt:lpstr>
      <vt:lpstr>Educational process</vt:lpstr>
      <vt:lpstr>Teacher competences</vt:lpstr>
      <vt:lpstr>Planning and preparation</vt:lpstr>
      <vt:lpstr>PowerPoint Presentation</vt:lpstr>
      <vt:lpstr>Elements of Learning scenario</vt:lpstr>
      <vt:lpstr>Analysing examples</vt:lpstr>
      <vt:lpstr>Example 1: CARNet project „e-škole” </vt:lpstr>
      <vt:lpstr>Example 2: Code.org – Plant a seed</vt:lpstr>
      <vt:lpstr>Example 3: Colaborative Education Lab </vt:lpstr>
      <vt:lpstr>Example 4: LePlanner</vt:lpstr>
      <vt:lpstr>Example of a GLAT learning scenario</vt:lpstr>
      <vt:lpstr>Example: Moving through the maze/Spatial orientation       1/5</vt:lpstr>
      <vt:lpstr>Example: Moving through the maze/Spatial orientation       2/5</vt:lpstr>
      <vt:lpstr>Example: Moving through the maze/Spatial orientation       3/5</vt:lpstr>
      <vt:lpstr>Example: Moving through the maze/Spatial orientation       4/5</vt:lpstr>
      <vt:lpstr>Example: Moving through the maze/Spatial orientation       5/5</vt:lpstr>
      <vt:lpstr>Designing learning scenario</vt:lpstr>
      <vt:lpstr>Group activity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2019-10-30T09:49:45Z</dcterms:created>
  <dcterms:modified xsi:type="dcterms:W3CDTF">2019-10-30T12:46:11Z</dcterms:modified>
</cp:coreProperties>
</file>