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F98D1-2BE3-429B-807B-1A86B89FC626}" type="datetimeFigureOut">
              <a:rPr lang="bg-BG" smtClean="0"/>
              <a:t>19.1.2023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5B4D-B910-4727-B124-1F2D743558E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735778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F98D1-2BE3-429B-807B-1A86B89FC626}" type="datetimeFigureOut">
              <a:rPr lang="bg-BG" smtClean="0"/>
              <a:t>19.1.2023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5B4D-B910-4727-B124-1F2D743558E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231542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F98D1-2BE3-429B-807B-1A86B89FC626}" type="datetimeFigureOut">
              <a:rPr lang="bg-BG" smtClean="0"/>
              <a:t>19.1.2023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5B4D-B910-4727-B124-1F2D743558E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46847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F98D1-2BE3-429B-807B-1A86B89FC626}" type="datetimeFigureOut">
              <a:rPr lang="bg-BG" smtClean="0"/>
              <a:t>19.1.2023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5B4D-B910-4727-B124-1F2D743558E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50253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F98D1-2BE3-429B-807B-1A86B89FC626}" type="datetimeFigureOut">
              <a:rPr lang="bg-BG" smtClean="0"/>
              <a:t>19.1.2023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5B4D-B910-4727-B124-1F2D743558E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935985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F98D1-2BE3-429B-807B-1A86B89FC626}" type="datetimeFigureOut">
              <a:rPr lang="bg-BG" smtClean="0"/>
              <a:t>19.1.2023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5B4D-B910-4727-B124-1F2D743558E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20205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F98D1-2BE3-429B-807B-1A86B89FC626}" type="datetimeFigureOut">
              <a:rPr lang="bg-BG" smtClean="0"/>
              <a:t>19.1.2023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5B4D-B910-4727-B124-1F2D743558E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287052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F98D1-2BE3-429B-807B-1A86B89FC626}" type="datetimeFigureOut">
              <a:rPr lang="bg-BG" smtClean="0"/>
              <a:t>19.1.2023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5B4D-B910-4727-B124-1F2D743558E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06518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F98D1-2BE3-429B-807B-1A86B89FC626}" type="datetimeFigureOut">
              <a:rPr lang="bg-BG" smtClean="0"/>
              <a:t>19.1.2023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5B4D-B910-4727-B124-1F2D743558E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74811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F98D1-2BE3-429B-807B-1A86B89FC626}" type="datetimeFigureOut">
              <a:rPr lang="bg-BG" smtClean="0"/>
              <a:t>19.1.2023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5B4D-B910-4727-B124-1F2D743558E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976793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F98D1-2BE3-429B-807B-1A86B89FC626}" type="datetimeFigureOut">
              <a:rPr lang="bg-BG" smtClean="0"/>
              <a:t>19.1.2023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5B4D-B910-4727-B124-1F2D743558E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57794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6000">
              <a:schemeClr val="accent1">
                <a:lumMod val="45000"/>
                <a:lumOff val="55000"/>
              </a:schemeClr>
            </a:gs>
            <a:gs pos="60000">
              <a:schemeClr val="accent6">
                <a:lumMod val="60000"/>
                <a:lumOff val="4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F98D1-2BE3-429B-807B-1A86B89FC626}" type="datetimeFigureOut">
              <a:rPr lang="bg-BG" smtClean="0"/>
              <a:t>19.1.2023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5B4D-B910-4727-B124-1F2D743558E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1254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93080" y="5303520"/>
            <a:ext cx="6598920" cy="1554480"/>
          </a:xfrm>
        </p:spPr>
        <p:txBody>
          <a:bodyPr>
            <a:noAutofit/>
          </a:bodyPr>
          <a:lstStyle/>
          <a:p>
            <a:pPr algn="r"/>
            <a:r>
              <a:rPr lang="bg-BG" sz="1800" dirty="0" smtClean="0"/>
              <a:t>Изготвил: Мариана Маламова</a:t>
            </a:r>
          </a:p>
          <a:p>
            <a:pPr algn="r"/>
            <a:r>
              <a:rPr lang="bg-BG" sz="1800" dirty="0" smtClean="0"/>
              <a:t>Спец.: ИТНУВ</a:t>
            </a:r>
          </a:p>
          <a:p>
            <a:pPr algn="r"/>
            <a:r>
              <a:rPr lang="bg-BG" sz="1800" dirty="0" smtClean="0"/>
              <a:t>ОКС: Магистър</a:t>
            </a:r>
          </a:p>
          <a:p>
            <a:pPr algn="r"/>
            <a:r>
              <a:rPr lang="bg-BG" sz="1800" dirty="0" smtClean="0"/>
              <a:t>Фак№: 22200341405</a:t>
            </a:r>
            <a:endParaRPr lang="bg-BG" sz="1800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729417" y="37388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bg-BG" b="1" dirty="0" smtClean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</a:rPr>
              <a:t>Здравословен начин на живот. Здравословно хранене</a:t>
            </a:r>
            <a:endParaRPr lang="bg-BG" b="1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667" b="42000"/>
          <a:stretch/>
        </p:blipFill>
        <p:spPr>
          <a:xfrm>
            <a:off x="3140951" y="2980944"/>
            <a:ext cx="547118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7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92273" cy="168419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За доброто усвояване на храната е нужно да се приема достатъчно количество вода. </a:t>
            </a:r>
            <a:r>
              <a:rPr lang="ru-RU" b="1" dirty="0"/>
              <a:t>ПИЙТЕ ПОВЕЧЕ ВОДА!!</a:t>
            </a:r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473" y="3509818"/>
            <a:ext cx="4938188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696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164" y="1068243"/>
            <a:ext cx="10515600" cy="2247611"/>
          </a:xfrm>
        </p:spPr>
        <p:txBody>
          <a:bodyPr/>
          <a:lstStyle/>
          <a:p>
            <a:pPr marL="0" lvl="0" indent="0" algn="ctr">
              <a:spcBef>
                <a:spcPts val="1200"/>
              </a:spcBef>
              <a:buNone/>
            </a:pPr>
            <a:r>
              <a:rPr lang="ru-RU" sz="3600" b="1" i="1" dirty="0">
                <a:solidFill>
                  <a:schemeClr val="bg1"/>
                </a:solidFill>
              </a:rPr>
              <a:t>ВАЖНО!!!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dirty="0"/>
              <a:t>Децата трябва да се хранят с разнообразна храна четири-пет пъти дневно. Закуска, обяд и вечеря са основните хранения. Между тях трябва да има две междинни закуски.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602457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43764" cy="194281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Преди и след ядене измийте ръцете си със сапун. Така ще се предпазите от причинители на заболявания. </a:t>
            </a:r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4" name="Google Shape;165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53400" y="3494595"/>
            <a:ext cx="4938600" cy="3363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2987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71;p25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886075" cy="24193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1634836"/>
            <a:ext cx="12192000" cy="3904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1200"/>
              </a:spcBef>
            </a:pPr>
            <a:r>
              <a:rPr lang="ru-RU" sz="540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ЛЮБОПИТНО!</a:t>
            </a:r>
          </a:p>
          <a:p>
            <a:pPr lvl="0" algn="ctr">
              <a:lnSpc>
                <a:spcPct val="115000"/>
              </a:lnSpc>
              <a:spcBef>
                <a:spcPts val="1200"/>
              </a:spcBef>
            </a:pPr>
            <a:endParaRPr lang="ru-RU" sz="3600" dirty="0" smtClean="0"/>
          </a:p>
          <a:p>
            <a:pPr lvl="0" algn="ctr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</a:pPr>
            <a:r>
              <a:rPr lang="ru-RU" sz="3600" b="0" dirty="0" smtClean="0">
                <a:solidFill>
                  <a:schemeClr val="accent5">
                    <a:lumMod val="50000"/>
                  </a:schemeClr>
                </a:solidFill>
              </a:rPr>
              <a:t>Прекалената употреба на захарни изделия води до разваляне на зъбите, което затруднява смилането на храната.</a:t>
            </a:r>
            <a:endParaRPr lang="bg-BG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7327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" sz="6000" b="1" i="1" dirty="0" smtClean="0">
                <a:solidFill>
                  <a:schemeClr val="bg1"/>
                </a:solidFill>
              </a:rPr>
              <a:t>ЗАПОМНЕТЕ!!</a:t>
            </a:r>
            <a:endParaRPr lang="bg-BG" sz="6000" b="1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073" y="1336098"/>
            <a:ext cx="10515600" cy="501939"/>
          </a:xfrm>
        </p:spPr>
        <p:txBody>
          <a:bodyPr/>
          <a:lstStyle/>
          <a:p>
            <a:pPr marL="0" indent="0" algn="ctr">
              <a:buNone/>
            </a:pPr>
            <a:r>
              <a:rPr lang="bg-BG" b="1" dirty="0" smtClean="0">
                <a:solidFill>
                  <a:schemeClr val="accent6"/>
                </a:solidFill>
              </a:rPr>
              <a:t>Здравословното хранене изисква:</a:t>
            </a:r>
          </a:p>
          <a:p>
            <a:pPr marL="0" indent="0" algn="ctr">
              <a:buNone/>
            </a:pPr>
            <a:endParaRPr lang="bg-BG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oogle Shape;178;p26"/>
          <p:cNvGrpSpPr/>
          <p:nvPr/>
        </p:nvGrpSpPr>
        <p:grpSpPr>
          <a:xfrm>
            <a:off x="489154" y="2025860"/>
            <a:ext cx="2586900" cy="1566300"/>
            <a:chOff x="146475" y="1701700"/>
            <a:chExt cx="2586900" cy="1566300"/>
          </a:xfrm>
        </p:grpSpPr>
        <p:sp>
          <p:nvSpPr>
            <p:cNvPr id="5" name="Google Shape;179;p26"/>
            <p:cNvSpPr/>
            <p:nvPr/>
          </p:nvSpPr>
          <p:spPr>
            <a:xfrm>
              <a:off x="454725" y="1701700"/>
              <a:ext cx="1970400" cy="15663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80;p26"/>
            <p:cNvSpPr txBox="1"/>
            <p:nvPr/>
          </p:nvSpPr>
          <p:spPr>
            <a:xfrm>
              <a:off x="146475" y="2075600"/>
              <a:ext cx="25869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rgbClr val="FF0000"/>
                  </a:solidFill>
                  <a:latin typeface="Lato"/>
                  <a:ea typeface="Lato"/>
                  <a:cs typeface="Lato"/>
                  <a:sym typeface="Lato"/>
                </a:rPr>
                <a:t>Да се храним </a:t>
              </a:r>
              <a:endParaRPr sz="15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rgbClr val="FF0000"/>
                  </a:solidFill>
                  <a:latin typeface="Lato"/>
                  <a:ea typeface="Lato"/>
                  <a:cs typeface="Lato"/>
                  <a:sym typeface="Lato"/>
                </a:rPr>
                <a:t>с разнообразна храна.</a:t>
              </a:r>
              <a:endParaRPr sz="15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7" name="Google Shape;184;p26"/>
          <p:cNvGrpSpPr/>
          <p:nvPr/>
        </p:nvGrpSpPr>
        <p:grpSpPr>
          <a:xfrm>
            <a:off x="4959844" y="2661661"/>
            <a:ext cx="2847000" cy="1424700"/>
            <a:chOff x="4725525" y="1651650"/>
            <a:chExt cx="2847000" cy="1424700"/>
          </a:xfrm>
        </p:grpSpPr>
        <p:sp>
          <p:nvSpPr>
            <p:cNvPr id="8" name="Google Shape;185;p26"/>
            <p:cNvSpPr/>
            <p:nvPr/>
          </p:nvSpPr>
          <p:spPr>
            <a:xfrm>
              <a:off x="5087925" y="1651650"/>
              <a:ext cx="2122200" cy="1424700"/>
            </a:xfrm>
            <a:prstGeom prst="trapezoid">
              <a:avLst>
                <a:gd name="adj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6;p26"/>
            <p:cNvSpPr txBox="1"/>
            <p:nvPr/>
          </p:nvSpPr>
          <p:spPr>
            <a:xfrm>
              <a:off x="4725525" y="1960100"/>
              <a:ext cx="28470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rgbClr val="FF0000"/>
                  </a:solidFill>
                  <a:latin typeface="Lato"/>
                  <a:ea typeface="Lato"/>
                  <a:cs typeface="Lato"/>
                  <a:sym typeface="Lato"/>
                </a:rPr>
                <a:t>Да не гладуваме и </a:t>
              </a:r>
              <a:endParaRPr sz="15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rgbClr val="FF0000"/>
                  </a:solidFill>
                  <a:latin typeface="Lato"/>
                  <a:ea typeface="Lato"/>
                  <a:cs typeface="Lato"/>
                  <a:sym typeface="Lato"/>
                </a:rPr>
                <a:t>да не преяждаме.</a:t>
              </a:r>
              <a:endParaRPr sz="15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1" name="Google Shape;181;p26"/>
          <p:cNvGrpSpPr/>
          <p:nvPr/>
        </p:nvGrpSpPr>
        <p:grpSpPr>
          <a:xfrm>
            <a:off x="624839" y="5352769"/>
            <a:ext cx="3152750" cy="1050900"/>
            <a:chOff x="1050925" y="3884400"/>
            <a:chExt cx="3152750" cy="1050900"/>
          </a:xfrm>
        </p:grpSpPr>
        <p:sp>
          <p:nvSpPr>
            <p:cNvPr id="12" name="Google Shape;182;p26"/>
            <p:cNvSpPr/>
            <p:nvPr/>
          </p:nvSpPr>
          <p:spPr>
            <a:xfrm>
              <a:off x="1050925" y="3884400"/>
              <a:ext cx="2910300" cy="1050900"/>
            </a:xfrm>
            <a:prstGeom prst="flowChartAlternateProcess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3;p26"/>
            <p:cNvSpPr txBox="1"/>
            <p:nvPr/>
          </p:nvSpPr>
          <p:spPr>
            <a:xfrm>
              <a:off x="1141875" y="4086600"/>
              <a:ext cx="30618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 dirty="0">
                  <a:solidFill>
                    <a:srgbClr val="FF0000"/>
                  </a:solidFill>
                  <a:latin typeface="Lato"/>
                  <a:ea typeface="Lato"/>
                  <a:cs typeface="Lato"/>
                  <a:sym typeface="Lato"/>
                </a:rPr>
                <a:t>Да приемаме храната в едни и същи часове на денонощието.</a:t>
              </a:r>
              <a:endParaRPr sz="1500" b="1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4" name="Google Shape;187;p26"/>
          <p:cNvGrpSpPr/>
          <p:nvPr/>
        </p:nvGrpSpPr>
        <p:grpSpPr>
          <a:xfrm>
            <a:off x="7996125" y="4814719"/>
            <a:ext cx="3492000" cy="1480500"/>
            <a:chOff x="5297200" y="3202225"/>
            <a:chExt cx="3492000" cy="1480500"/>
          </a:xfrm>
        </p:grpSpPr>
        <p:sp>
          <p:nvSpPr>
            <p:cNvPr id="15" name="Google Shape;188;p26"/>
            <p:cNvSpPr/>
            <p:nvPr/>
          </p:nvSpPr>
          <p:spPr>
            <a:xfrm>
              <a:off x="5881150" y="3202225"/>
              <a:ext cx="2324100" cy="1480500"/>
            </a:xfrm>
            <a:prstGeom prst="parallelogram">
              <a:avLst>
                <a:gd name="adj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9;p26"/>
            <p:cNvSpPr txBox="1"/>
            <p:nvPr/>
          </p:nvSpPr>
          <p:spPr>
            <a:xfrm>
              <a:off x="5297200" y="3503875"/>
              <a:ext cx="3492000" cy="8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rgbClr val="FF0000"/>
                  </a:solidFill>
                  <a:latin typeface="Lato"/>
                  <a:ea typeface="Lato"/>
                  <a:cs typeface="Lato"/>
                  <a:sym typeface="Lato"/>
                </a:rPr>
                <a:t>Да не прекаляваме </a:t>
              </a:r>
              <a:endParaRPr sz="15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rgbClr val="FF0000"/>
                  </a:solidFill>
                  <a:latin typeface="Lato"/>
                  <a:ea typeface="Lato"/>
                  <a:cs typeface="Lato"/>
                  <a:sym typeface="Lato"/>
                </a:rPr>
                <a:t>със сладките храни </a:t>
              </a:r>
              <a:endParaRPr sz="15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rgbClr val="FF0000"/>
                  </a:solidFill>
                  <a:latin typeface="Lato"/>
                  <a:ea typeface="Lato"/>
                  <a:cs typeface="Lato"/>
                  <a:sym typeface="Lato"/>
                </a:rPr>
                <a:t>и газирани напитки.</a:t>
              </a:r>
              <a:endParaRPr sz="15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7" name="Google Shape;191;p26"/>
          <p:cNvPicPr preferRelativeResize="0"/>
          <p:nvPr/>
        </p:nvPicPr>
        <p:blipFill rotWithShape="1">
          <a:blip r:embed="rId2">
            <a:alphaModFix/>
          </a:blip>
          <a:srcRect t="24624" b="16731"/>
          <a:stretch/>
        </p:blipFill>
        <p:spPr>
          <a:xfrm>
            <a:off x="838200" y="3869773"/>
            <a:ext cx="2076325" cy="913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9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9052" y="4614706"/>
            <a:ext cx="1551750" cy="188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27850" y="2485466"/>
            <a:ext cx="2076325" cy="1232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30755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</a:rPr>
              <a:t>При хранене трябва да се спазват определени правила</a:t>
            </a:r>
            <a:endParaRPr lang="bg-BG" b="1" dirty="0">
              <a:ln w="12700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89357"/>
          </a:xfrm>
        </p:spPr>
        <p:txBody>
          <a:bodyPr/>
          <a:lstStyle/>
          <a:p>
            <a:pPr marL="285750" lvl="0" indent="-285750" algn="ctr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/>
              <a:t>Измивай ръцете си с вода и сапун преди всяко хранене.</a:t>
            </a:r>
          </a:p>
          <a:p>
            <a:pPr marL="285750" lvl="0" indent="-285750" algn="ctr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/>
              <a:t>Измивай с течаща вода плодовете и зеленчуците преди ядене.</a:t>
            </a:r>
          </a:p>
          <a:p>
            <a:pPr marL="285750" lvl="0" indent="-285750" algn="ctr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/>
              <a:t>Храни се 4-5 пъти дневно по едно и също време.</a:t>
            </a:r>
          </a:p>
          <a:p>
            <a:pPr marL="285750" lvl="0" indent="-285750" algn="ctr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/>
              <a:t>Яж спокойно и сдъвквай добре храната си. Не преяждай.</a:t>
            </a:r>
          </a:p>
          <a:p>
            <a:pPr marL="285750" lvl="0" indent="-285750" algn="ctr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/>
              <a:t>Не говори, когато се храниш!</a:t>
            </a:r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4" name="Google Shape;19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045924" y="4870341"/>
            <a:ext cx="2902453" cy="1871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99162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" sz="6000" b="1" i="1" dirty="0">
                <a:solidFill>
                  <a:schemeClr val="bg1"/>
                </a:solidFill>
              </a:rPr>
              <a:t>ВАЖНО!</a:t>
            </a:r>
            <a:endParaRPr lang="bg-BG" sz="6000" b="1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3321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Всеки човек трябва да се грижи за тялото си, за да бъде здрав. Здравословното хранене спомага за растежа на тялото и го укрепва.</a:t>
            </a:r>
          </a:p>
          <a:p>
            <a:pPr marL="0" indent="0">
              <a:buNone/>
            </a:pPr>
            <a:endParaRPr lang="bg-BG" dirty="0"/>
          </a:p>
        </p:txBody>
      </p:sp>
      <p:sp>
        <p:nvSpPr>
          <p:cNvPr id="4" name="Rectangle 3"/>
          <p:cNvSpPr/>
          <p:nvPr/>
        </p:nvSpPr>
        <p:spPr>
          <a:xfrm>
            <a:off x="3439649" y="5747389"/>
            <a:ext cx="5608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Кое меню бихте избрали, на Ани или на Мими?</a:t>
            </a:r>
            <a:endParaRPr lang="ru-RU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Google Shape;20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382" y="4805389"/>
            <a:ext cx="1855796" cy="1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19004" y="4889718"/>
            <a:ext cx="1918254" cy="1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4" r="23308" b="5305"/>
          <a:stretch/>
        </p:blipFill>
        <p:spPr>
          <a:xfrm>
            <a:off x="774979" y="4956518"/>
            <a:ext cx="1416290" cy="1433960"/>
          </a:xfrm>
          <a:prstGeom prst="rect">
            <a:avLst/>
          </a:prstGeom>
        </p:spPr>
      </p:pic>
      <p:sp>
        <p:nvSpPr>
          <p:cNvPr id="10" name="Multiply 9"/>
          <p:cNvSpPr/>
          <p:nvPr/>
        </p:nvSpPr>
        <p:spPr>
          <a:xfrm>
            <a:off x="9915914" y="4956518"/>
            <a:ext cx="2124433" cy="1705532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94935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6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1" dirty="0">
                <a:ln w="12700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Довърши изречението...</a:t>
            </a:r>
            <a:endParaRPr lang="bg-BG" b="1" dirty="0">
              <a:ln w="12700" cmpd="sng">
                <a:solidFill>
                  <a:schemeClr val="bg2">
                    <a:lumMod val="10000"/>
                  </a:schemeClr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606309" cy="4351338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ru-RU" dirty="0" smtClean="0"/>
              <a:t>В по-големите части на фигурата са показани храни, които трябва да ядем по….</a:t>
            </a:r>
          </a:p>
          <a:p>
            <a:pPr marL="0" lvl="0" indent="0">
              <a:spcBef>
                <a:spcPts val="1200"/>
              </a:spcBef>
              <a:buNone/>
            </a:pPr>
            <a:endParaRPr lang="ru-RU" dirty="0" smtClean="0"/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dirty="0" smtClean="0"/>
              <a:t>В най-малката част на фигурата са храните, които трябва да се консумират по….</a:t>
            </a:r>
            <a:r>
              <a:rPr lang="bg-BG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lang="ru-RU" dirty="0"/>
          </a:p>
        </p:txBody>
      </p:sp>
      <p:sp>
        <p:nvSpPr>
          <p:cNvPr id="4" name="Google Shape;130;p20"/>
          <p:cNvSpPr txBox="1"/>
          <p:nvPr/>
        </p:nvSpPr>
        <p:spPr>
          <a:xfrm>
            <a:off x="1565758" y="2451675"/>
            <a:ext cx="14553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често</a:t>
            </a:r>
            <a:endParaRPr sz="2800" dirty="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Google Shape;12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46108" y="1825625"/>
            <a:ext cx="4529401" cy="49951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30;p20"/>
          <p:cNvSpPr txBox="1"/>
          <p:nvPr/>
        </p:nvSpPr>
        <p:spPr>
          <a:xfrm>
            <a:off x="1718158" y="4323199"/>
            <a:ext cx="14553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dirty="0" smtClean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рядко</a:t>
            </a:r>
            <a:endParaRPr sz="2800" dirty="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619612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2884" y="604460"/>
            <a:ext cx="10244097" cy="132343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ГРЕШЕН ОТГОВОР!</a:t>
            </a:r>
          </a:p>
          <a:p>
            <a:pPr algn="ctr"/>
            <a:r>
              <a:rPr lang="bg-BG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</a:t>
            </a:r>
            <a:r>
              <a:rPr lang="bg-BG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омисли отново</a:t>
            </a:r>
            <a:endParaRPr lang="bg-BG" sz="2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1053" y="2111953"/>
            <a:ext cx="534775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87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pPr algn="ctr"/>
            <a:r>
              <a:rPr lang="en" b="1" dirty="0"/>
              <a:t>ЗДРАВОСЛОВЕН НАЧИН НА ЖИВОТ</a:t>
            </a:r>
            <a:endParaRPr lang="bg-BG" b="1" dirty="0"/>
          </a:p>
        </p:txBody>
      </p:sp>
      <p:pic>
        <p:nvPicPr>
          <p:cNvPr id="4" name="Google Shape;78;p14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14702" y="1940070"/>
            <a:ext cx="4293320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42416" y="2029968"/>
            <a:ext cx="492861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/>
              <a:t>Здравословният начин на живот включва хранене с разнообразна храна –растителна и животинска, поддържане на добра лична хигиена, редовно спортуване, закаляване и спазване на дневния режим.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70972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616" y="182245"/>
            <a:ext cx="10515600" cy="1325563"/>
          </a:xfrm>
        </p:spPr>
        <p:txBody>
          <a:bodyPr/>
          <a:lstStyle/>
          <a:p>
            <a:pPr algn="ctr"/>
            <a:r>
              <a:rPr lang="en" b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</a:rPr>
              <a:t>Спортът и физическите упражнения развиват и укрепват тялото.</a:t>
            </a:r>
            <a:endParaRPr lang="bg-BG" b="1" dirty="0">
              <a:ln w="12700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pic>
        <p:nvPicPr>
          <p:cNvPr id="4" name="Google Shape;85;p15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2421" y="1755647"/>
            <a:ext cx="2867263" cy="185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6692" y="1755647"/>
            <a:ext cx="2675940" cy="1826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9640" y="1781868"/>
            <a:ext cx="2606040" cy="185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4978" y="4913237"/>
            <a:ext cx="3060878" cy="1944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00520" y="4913237"/>
            <a:ext cx="3304768" cy="1944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0973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272" y="719931"/>
            <a:ext cx="5303983" cy="4351338"/>
          </a:xfrm>
        </p:spPr>
        <p:txBody>
          <a:bodyPr/>
          <a:lstStyle/>
          <a:p>
            <a:pPr marL="0" lvl="0" indent="0" algn="just">
              <a:spcBef>
                <a:spcPts val="0"/>
              </a:spcBef>
              <a:buSzPts val="990"/>
              <a:buNone/>
            </a:pPr>
            <a:r>
              <a:rPr lang="ru-RU" dirty="0"/>
              <a:t>Сънят е </a:t>
            </a:r>
            <a:r>
              <a:rPr lang="ru-RU" dirty="0" smtClean="0"/>
              <a:t>жизнено необходим</a:t>
            </a:r>
            <a:r>
              <a:rPr lang="en-US" dirty="0" smtClean="0"/>
              <a:t> </a:t>
            </a:r>
            <a:r>
              <a:rPr lang="ru-RU" dirty="0" smtClean="0"/>
              <a:t>за </a:t>
            </a:r>
            <a:r>
              <a:rPr lang="ru-RU" dirty="0"/>
              <a:t>организма. Той </a:t>
            </a:r>
            <a:r>
              <a:rPr lang="ru-RU" dirty="0" smtClean="0"/>
              <a:t>осигурява</a:t>
            </a:r>
            <a:r>
              <a:rPr lang="en-US" dirty="0" smtClean="0"/>
              <a:t> </a:t>
            </a:r>
            <a:r>
              <a:rPr lang="ru-RU" dirty="0" smtClean="0"/>
              <a:t>най-добрата </a:t>
            </a:r>
            <a:r>
              <a:rPr lang="ru-RU" dirty="0"/>
              <a:t>почивка за мозъка. Децата се нуждаят от 10 – 12 часа сън, за да бъдат бодри и здрави. Сънят на чист въздух </a:t>
            </a:r>
            <a:r>
              <a:rPr lang="ru-RU" dirty="0" smtClean="0"/>
              <a:t>съдейства</a:t>
            </a:r>
            <a:r>
              <a:rPr lang="en-US" dirty="0" smtClean="0"/>
              <a:t> </a:t>
            </a:r>
            <a:r>
              <a:rPr lang="ru-RU" dirty="0" smtClean="0"/>
              <a:t>за </a:t>
            </a:r>
            <a:r>
              <a:rPr lang="ru-RU" dirty="0"/>
              <a:t>закаляването на организма. </a:t>
            </a:r>
            <a:endParaRPr lang="bg-BG" dirty="0"/>
          </a:p>
        </p:txBody>
      </p:sp>
      <p:pic>
        <p:nvPicPr>
          <p:cNvPr id="4" name="Google Shape;9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47756" y="3860801"/>
            <a:ext cx="5096461" cy="2868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04113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" b="1" dirty="0">
                <a:solidFill>
                  <a:srgbClr val="0070C0"/>
                </a:solidFill>
              </a:rPr>
              <a:t>Разгледай диаграмата и отговори, кой трябва да спи най-много. Обясни защо?</a:t>
            </a:r>
            <a:endParaRPr lang="bg-BG" b="1" dirty="0">
              <a:solidFill>
                <a:srgbClr val="0070C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838200" y="2216728"/>
            <a:ext cx="997527" cy="33250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" name="Right Arrow 6"/>
          <p:cNvSpPr/>
          <p:nvPr/>
        </p:nvSpPr>
        <p:spPr>
          <a:xfrm>
            <a:off x="838200" y="2760045"/>
            <a:ext cx="997527" cy="33250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" name="Right Arrow 7"/>
          <p:cNvSpPr/>
          <p:nvPr/>
        </p:nvSpPr>
        <p:spPr>
          <a:xfrm>
            <a:off x="838200" y="3289851"/>
            <a:ext cx="997527" cy="33250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9" name="TextBox 8"/>
          <p:cNvSpPr txBox="1"/>
          <p:nvPr/>
        </p:nvSpPr>
        <p:spPr>
          <a:xfrm>
            <a:off x="1976581" y="2145484"/>
            <a:ext cx="1939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hlinkClick r:id="rId2" action="ppaction://hlinksldjump"/>
              </a:rPr>
              <a:t>Детето</a:t>
            </a:r>
            <a:endParaRPr lang="bg-BG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967345" y="2685379"/>
            <a:ext cx="1939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hlinkClick r:id="rId2" action="ppaction://hlinksldjump"/>
              </a:rPr>
              <a:t>Възрастния</a:t>
            </a:r>
            <a:endParaRPr lang="bg-BG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967345" y="3225274"/>
            <a:ext cx="1939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hlinkClick r:id="rId3" action="ppaction://hlinksldjump"/>
              </a:rPr>
              <a:t>Бебето</a:t>
            </a:r>
            <a:endParaRPr lang="bg-BG" sz="2400" b="1" dirty="0"/>
          </a:p>
        </p:txBody>
      </p:sp>
      <p:pic>
        <p:nvPicPr>
          <p:cNvPr id="12" name="Google Shape;10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5201" y="3459769"/>
            <a:ext cx="5776799" cy="3398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318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66014" y="1228871"/>
            <a:ext cx="9359714" cy="83099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СПРАВИ СЕ ОТЛИЧНО!</a:t>
            </a:r>
            <a:endParaRPr lang="bg-BG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66" y="2324389"/>
            <a:ext cx="7000285" cy="4351338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9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18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8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" sz="5400" b="1" dirty="0">
                <a:ln w="1270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ЗДРАВОСЛОВНО ХРАНЕНЕ</a:t>
            </a:r>
            <a:endParaRPr lang="bg-BG" sz="5400" b="1" dirty="0">
              <a:ln w="12700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3983182" cy="354070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Здравословното хранене включва употребата на разнообразна храна, която осигурява всички необходими на организма вещества.</a:t>
            </a:r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4" name="Google Shape;11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76800" y="3781200"/>
            <a:ext cx="4615200" cy="307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894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545" y="606425"/>
            <a:ext cx="5978236" cy="39932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В по-големите части на фигурата са показани храните, които трябва да ядете най-много. В най-малката част са храните, чиято употреба трябва да е ограничена. Месото, млякото, яйцата, фасулът, лещата са необходими за растежа на тялото. Хлябът, сладките плодове и захарните изделия дават енергия на човека. Всички зеленчуци и плодове съдържат витамини.</a:t>
            </a:r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4" name="Google Shape;12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3645" y="1662545"/>
            <a:ext cx="5908355" cy="51954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5775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КОИ ХРАНИ С КАКВО СА ПОЛЕЗНИ? СВЪРЖИ!</a:t>
            </a:r>
            <a:endParaRPr lang="bg-BG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Google Shape;139;p21"/>
          <p:cNvSpPr txBox="1"/>
          <p:nvPr/>
        </p:nvSpPr>
        <p:spPr>
          <a:xfrm>
            <a:off x="838199" y="3308288"/>
            <a:ext cx="3096491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Хлябът, картофите, оризът, макаронените изделия и зърнените </a:t>
            </a:r>
            <a:r>
              <a:rPr lang="en" dirty="0" smtClean="0">
                <a:latin typeface="Lato"/>
                <a:ea typeface="Lato"/>
                <a:cs typeface="Lato"/>
                <a:sym typeface="Lato"/>
              </a:rPr>
              <a:t>закуски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Google Shape;139;p21"/>
          <p:cNvSpPr txBox="1"/>
          <p:nvPr/>
        </p:nvSpPr>
        <p:spPr>
          <a:xfrm>
            <a:off x="838199" y="1988195"/>
            <a:ext cx="2948709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 smtClean="0">
                <a:latin typeface="Lato"/>
                <a:ea typeface="Lato"/>
                <a:cs typeface="Lato"/>
                <a:sym typeface="Lato"/>
              </a:rPr>
              <a:t>Месото, яйцата, рибата, ядките и бобовите храни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3778" y="4787690"/>
            <a:ext cx="3858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g-BG" dirty="0" smtClean="0">
                <a:latin typeface="Lato"/>
                <a:ea typeface="Lato"/>
                <a:cs typeface="Lato"/>
                <a:sym typeface="Lato"/>
              </a:rPr>
              <a:t>Плодовете, зеленчуците и гъбите</a:t>
            </a:r>
            <a:endParaRPr lang="bg-BG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3778" y="5824822"/>
            <a:ext cx="3464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g-BG" dirty="0" smtClean="0">
                <a:latin typeface="Lato"/>
                <a:ea typeface="Lato"/>
                <a:cs typeface="Lato"/>
                <a:sym typeface="Lato"/>
              </a:rPr>
              <a:t>Млякото и млечните продукти</a:t>
            </a:r>
            <a:endParaRPr lang="bg-BG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87184" y="2240808"/>
            <a:ext cx="5421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>
                <a:latin typeface="Lato"/>
                <a:ea typeface="Lato"/>
                <a:cs typeface="Lato"/>
                <a:sym typeface="Lato"/>
              </a:rPr>
              <a:t>са послезни за укрепването на костите и зъбите.</a:t>
            </a:r>
            <a:endParaRPr lang="ru-RU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34966" y="3279330"/>
            <a:ext cx="3823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g-BG" dirty="0" smtClean="0">
                <a:latin typeface="Lato"/>
                <a:ea typeface="Lato"/>
                <a:cs typeface="Lato"/>
                <a:sym typeface="Lato"/>
              </a:rPr>
              <a:t>осигуряват енергия на организма.</a:t>
            </a:r>
            <a:endParaRPr lang="bg-BG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04064" y="4687184"/>
            <a:ext cx="4493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g-BG" dirty="0" smtClean="0">
                <a:latin typeface="Lato"/>
                <a:ea typeface="Lato"/>
                <a:cs typeface="Lato"/>
                <a:sym typeface="Lato"/>
              </a:rPr>
              <a:t>подпомагат изграждането на мускулите.</a:t>
            </a:r>
            <a:endParaRPr lang="bg-BG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93111" y="5979666"/>
            <a:ext cx="2661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 smtClean="0">
                <a:latin typeface="Lato"/>
                <a:ea typeface="Lato"/>
                <a:cs typeface="Lato"/>
                <a:sym typeface="Lato"/>
              </a:rPr>
              <a:t>са богати на витамини</a:t>
            </a:r>
            <a:r>
              <a:rPr lang="bg-BG" dirty="0" smtClean="0">
                <a:latin typeface="Lato"/>
                <a:ea typeface="Lato"/>
                <a:cs typeface="Lato"/>
                <a:sym typeface="Lato"/>
              </a:rPr>
              <a:t>.</a:t>
            </a:r>
            <a:endParaRPr lang="bg-BG" dirty="0"/>
          </a:p>
        </p:txBody>
      </p:sp>
      <p:cxnSp>
        <p:nvCxnSpPr>
          <p:cNvPr id="15" name="Google Shape;145;p21"/>
          <p:cNvCxnSpPr>
            <a:endCxn id="13" idx="1"/>
          </p:cNvCxnSpPr>
          <p:nvPr/>
        </p:nvCxnSpPr>
        <p:spPr>
          <a:xfrm>
            <a:off x="3616874" y="2450406"/>
            <a:ext cx="3187190" cy="242144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928688" dist="19050" dir="1440000" algn="bl" rotWithShape="0">
              <a:schemeClr val="dk2">
                <a:alpha val="50000"/>
              </a:schemeClr>
            </a:outerShdw>
          </a:effectLst>
        </p:spPr>
      </p:cxnSp>
      <p:cxnSp>
        <p:nvCxnSpPr>
          <p:cNvPr id="17" name="Google Shape;145;p21"/>
          <p:cNvCxnSpPr/>
          <p:nvPr/>
        </p:nvCxnSpPr>
        <p:spPr>
          <a:xfrm flipV="1">
            <a:off x="3786908" y="3554228"/>
            <a:ext cx="2948058" cy="9443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928688" dist="19050" dir="1440000" algn="bl" rotWithShape="0">
              <a:schemeClr val="dk2">
                <a:alpha val="50000"/>
              </a:schemeClr>
            </a:outerShdw>
          </a:effectLst>
        </p:spPr>
      </p:cxnSp>
      <p:cxnSp>
        <p:nvCxnSpPr>
          <p:cNvPr id="18" name="Google Shape;145;p21"/>
          <p:cNvCxnSpPr>
            <a:stCxn id="10" idx="3"/>
            <a:endCxn id="11" idx="1"/>
          </p:cNvCxnSpPr>
          <p:nvPr/>
        </p:nvCxnSpPr>
        <p:spPr>
          <a:xfrm flipV="1">
            <a:off x="4238060" y="2425474"/>
            <a:ext cx="2349124" cy="358401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928688" dist="19050" dir="1440000" algn="bl" rotWithShape="0">
              <a:schemeClr val="dk2">
                <a:alpha val="50000"/>
              </a:schemeClr>
            </a:outerShdw>
          </a:effectLst>
        </p:spPr>
      </p:cxnSp>
      <p:cxnSp>
        <p:nvCxnSpPr>
          <p:cNvPr id="19" name="Google Shape;145;p21"/>
          <p:cNvCxnSpPr>
            <a:endCxn id="14" idx="1"/>
          </p:cNvCxnSpPr>
          <p:nvPr/>
        </p:nvCxnSpPr>
        <p:spPr>
          <a:xfrm>
            <a:off x="4521140" y="4972356"/>
            <a:ext cx="2371971" cy="119197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928688" dist="19050" dir="1440000" algn="bl" rotWithShape="0">
              <a:schemeClr val="dk2">
                <a:alpha val="50000"/>
              </a:scheme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706222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565</TotalTime>
  <Words>537</Words>
  <Application>Microsoft Office PowerPoint</Application>
  <PresentationFormat>Widescreen</PresentationFormat>
  <Paragraphs>60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Lato</vt:lpstr>
      <vt:lpstr>Wingdings</vt:lpstr>
      <vt:lpstr>Office Theme</vt:lpstr>
      <vt:lpstr>Здравословен начин на живот. Здравословно хранене</vt:lpstr>
      <vt:lpstr>ЗДРАВОСЛОВЕН НАЧИН НА ЖИВОТ</vt:lpstr>
      <vt:lpstr>Спортът и физическите упражнения развиват и укрепват тялото.</vt:lpstr>
      <vt:lpstr>PowerPoint Presentation</vt:lpstr>
      <vt:lpstr>Разгледай диаграмата и отговори, кой трябва да спи най-много. Обясни защо?</vt:lpstr>
      <vt:lpstr>PowerPoint Presentation</vt:lpstr>
      <vt:lpstr>ЗДРАВОСЛОВНО ХРАНЕНЕ</vt:lpstr>
      <vt:lpstr>PowerPoint Presentation</vt:lpstr>
      <vt:lpstr>КОИ ХРАНИ С КАКВО СА ПОЛЕЗНИ? СВЪРЖИ!</vt:lpstr>
      <vt:lpstr>PowerPoint Presentation</vt:lpstr>
      <vt:lpstr>PowerPoint Presentation</vt:lpstr>
      <vt:lpstr>PowerPoint Presentation</vt:lpstr>
      <vt:lpstr>PowerPoint Presentation</vt:lpstr>
      <vt:lpstr>ЗАПОМНЕТЕ!!</vt:lpstr>
      <vt:lpstr>При хранене трябва да се спазват определени правила</vt:lpstr>
      <vt:lpstr>ВАЖНО!</vt:lpstr>
      <vt:lpstr>Довърши изречението...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Здравословен начин на живот. Здравословно хранене</dc:title>
  <dc:creator>Microsoft account</dc:creator>
  <cp:lastModifiedBy>Microsoft account</cp:lastModifiedBy>
  <cp:revision>16</cp:revision>
  <dcterms:created xsi:type="dcterms:W3CDTF">2023-01-19T10:30:25Z</dcterms:created>
  <dcterms:modified xsi:type="dcterms:W3CDTF">2023-01-19T19:55:29Z</dcterms:modified>
</cp:coreProperties>
</file>