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9" r:id="rId5"/>
    <p:sldId id="258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8C4"/>
    <a:srgbClr val="EBD0CB"/>
    <a:srgbClr val="F2D6C4"/>
    <a:srgbClr val="F6D2CC"/>
    <a:srgbClr val="F7BFBF"/>
    <a:srgbClr val="FD8463"/>
    <a:srgbClr val="E98477"/>
    <a:srgbClr val="F59189"/>
    <a:srgbClr val="C52005"/>
    <a:srgbClr val="8E3E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16" autoAdjust="0"/>
    <p:restoredTop sz="94660"/>
  </p:normalViewPr>
  <p:slideViewPr>
    <p:cSldViewPr>
      <p:cViewPr varScale="1">
        <p:scale>
          <a:sx n="68" d="100"/>
          <a:sy n="68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46754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19143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88261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31413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58425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3183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66925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7030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2955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34229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422527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tx2">
                <a:lumMod val="40000"/>
                <a:lumOff val="60000"/>
              </a:schemeClr>
            </a:gs>
            <a:gs pos="33000">
              <a:schemeClr val="accent1">
                <a:lumMod val="60000"/>
                <a:lumOff val="40000"/>
              </a:schemeClr>
            </a:gs>
            <a:gs pos="46000">
              <a:srgbClr val="00B050"/>
            </a:gs>
            <a:gs pos="19000">
              <a:schemeClr val="accent1">
                <a:lumMod val="40000"/>
                <a:lumOff val="60000"/>
              </a:schemeClr>
            </a:gs>
            <a:gs pos="0">
              <a:schemeClr val="tx2"/>
            </a:gs>
            <a:gs pos="82000">
              <a:schemeClr val="accent6">
                <a:lumMod val="50000"/>
              </a:schemeClr>
            </a:gs>
            <a:gs pos="71000">
              <a:schemeClr val="accent3"/>
            </a:gs>
            <a:gs pos="92000">
              <a:schemeClr val="accent6">
                <a:lumMod val="75000"/>
              </a:schemeClr>
            </a:gs>
            <a:gs pos="59000">
              <a:srgbClr val="00B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80517-C438-472C-B1F8-EED1C934D37E}" type="datetimeFigureOut">
              <a:rPr lang="bg-BG" smtClean="0"/>
              <a:pPr/>
              <a:t>15.1.2023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5625-295F-4413-B12F-407191E519CC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7543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.xml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/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Живите организми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43050"/>
            <a:ext cx="9144000" cy="460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57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</a:rPr>
              <a:t>Изготвил: Вероника Михайлова Фак.Номер:22200342403</a:t>
            </a:r>
            <a:endParaRPr lang="bg-BG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00652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bg2"/>
                </a:solidFill>
              </a:rPr>
              <a:t>Хранене</a:t>
            </a:r>
            <a:endParaRPr lang="bg-BG" dirty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2"/>
            <a:ext cx="332837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384376" cy="257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788" l="2338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84902"/>
            <a:ext cx="4315197" cy="2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6423869" y="6239953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8008045" y="6239953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Action Button: Home 10">
            <a:hlinkClick r:id="rId7" action="ppaction://hlinksldjump" highlightClick="1"/>
          </p:cNvPr>
          <p:cNvSpPr/>
          <p:nvPr/>
        </p:nvSpPr>
        <p:spPr>
          <a:xfrm>
            <a:off x="7215957" y="6237312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4196806262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3182"/>
            <a:ext cx="64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6667656" y="627291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8251832" y="6272916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Action Button: Home 10">
            <a:hlinkClick r:id="rId3" action="ppaction://hlinksldjump" highlightClick="1"/>
          </p:cNvPr>
          <p:cNvSpPr/>
          <p:nvPr/>
        </p:nvSpPr>
        <p:spPr>
          <a:xfrm>
            <a:off x="7459744" y="6270275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sz="2000" dirty="0" smtClean="0">
                <a:solidFill>
                  <a:schemeClr val="bg1"/>
                </a:solidFill>
              </a:rPr>
              <a:t>      Живите организми се различават помежду си и по начина на хранене.Чрез корените растенията приемат вода и разтворените в нея вещества от почвата. По разклонени каналчета водата и веществата достигат до листата им. Там под действието на слънчевата светлина и с помощта на зеленото багрило на листата се образуват хранителни вещества, които се разнасят по цялото растение. Така растенията сами изработват необходимите им хранителни вещества</a:t>
            </a:r>
            <a:endParaRPr lang="bg-BG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126572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2000240"/>
            <a:ext cx="5544616" cy="421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6731423" y="6167043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315599" y="6167043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7523511" y="6164402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TextBox 9"/>
          <p:cNvSpPr txBox="1"/>
          <p:nvPr/>
        </p:nvSpPr>
        <p:spPr>
          <a:xfrm>
            <a:off x="357158" y="428604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</a:rPr>
              <a:t>За разлика от растенията, които сами образуват храната си, гъбите извличат храна от почвата, водата или други растения и животни, към които се прикрепват.</a:t>
            </a:r>
            <a:endParaRPr lang="bg-BG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721713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08" r="3972"/>
          <a:stretch/>
        </p:blipFill>
        <p:spPr bwMode="auto">
          <a:xfrm>
            <a:off x="500034" y="2500306"/>
            <a:ext cx="7662149" cy="33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6652907" y="6239953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237083" y="6239953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7444995" y="6237312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TextBox 9"/>
          <p:cNvSpPr txBox="1"/>
          <p:nvPr/>
        </p:nvSpPr>
        <p:spPr>
          <a:xfrm>
            <a:off x="785786" y="428604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>
                <a:solidFill>
                  <a:schemeClr val="bg1"/>
                </a:solidFill>
              </a:rPr>
              <a:t>Животните намират или улавят своята храна. Една част от тях се хранят с растения, други животни, а трети – и с растения, и животни.</a:t>
            </a:r>
            <a:endParaRPr lang="bg-BG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355608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-108101"/>
            <a:ext cx="8229600" cy="1143000"/>
          </a:xfrm>
        </p:spPr>
        <p:txBody>
          <a:bodyPr/>
          <a:lstStyle/>
          <a:p>
            <a:r>
              <a:rPr lang="bg-BG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какво се хранят животните?</a:t>
            </a:r>
            <a:endParaRPr lang="bg-BG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7995" b="55469" l="16325" r="30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74" t="28327" r="69610" b="44859"/>
          <a:stretch/>
        </p:blipFill>
        <p:spPr bwMode="auto">
          <a:xfrm>
            <a:off x="613616" y="1203229"/>
            <a:ext cx="1296144" cy="142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771" b="54818" l="61859" r="80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24" t="32349" r="19313" b="44757"/>
          <a:stretch/>
        </p:blipFill>
        <p:spPr bwMode="auto">
          <a:xfrm>
            <a:off x="5940152" y="1313727"/>
            <a:ext cx="1698718" cy="130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8385" b="56250" l="15007" r="37921">
                        <a14:foregroundMark x1="22987" y1="37500" x2="22987" y2="37500"/>
                        <a14:foregroundMark x1="19400" y1="37760" x2="19400" y2="3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1" t="29223" r="62242" b="44053"/>
          <a:stretch/>
        </p:blipFill>
        <p:spPr bwMode="auto">
          <a:xfrm>
            <a:off x="639722" y="2621439"/>
            <a:ext cx="1296143" cy="130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48" t="31553" r="19395" b="47993"/>
          <a:stretch/>
        </p:blipFill>
        <p:spPr bwMode="auto">
          <a:xfrm>
            <a:off x="5941926" y="2621439"/>
            <a:ext cx="1698718" cy="149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7448" b="43750" l="18009" r="32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6" t="19485" r="67795" b="56891"/>
          <a:stretch/>
        </p:blipFill>
        <p:spPr bwMode="auto">
          <a:xfrm>
            <a:off x="626288" y="3958375"/>
            <a:ext cx="1309577" cy="12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1615" b="39714" l="58492" r="81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68" t="19485" r="18942" b="58220"/>
          <a:stretch/>
        </p:blipFill>
        <p:spPr bwMode="auto">
          <a:xfrm>
            <a:off x="5992474" y="4089171"/>
            <a:ext cx="1721606" cy="141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55990" b="83333" l="15227" r="30820">
                        <a14:foregroundMark x1="20864" y1="75651" x2="20864" y2="75651"/>
                        <a14:foregroundMark x1="21816" y1="75391" x2="21816" y2="75391"/>
                        <a14:foregroundMark x1="20571" y1="76432" x2="20571" y2="76432"/>
                        <a14:foregroundMark x1="25183" y1="78776" x2="25183" y2="78776"/>
                        <a14:foregroundMark x1="34041" y1="90755" x2="34041" y2="90755"/>
                        <a14:foregroundMark x1="41581" y1="86979" x2="41581" y2="86979"/>
                        <a14:foregroundMark x1="30161" y1="66536" x2="30161" y2="6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01" t="56756" r="69270" b="17641"/>
          <a:stretch/>
        </p:blipFill>
        <p:spPr bwMode="auto">
          <a:xfrm>
            <a:off x="637125" y="5247905"/>
            <a:ext cx="1272635" cy="13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54818" b="81120" l="59297" r="81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56" t="56756" r="18942" b="18448"/>
          <a:stretch/>
        </p:blipFill>
        <p:spPr bwMode="auto">
          <a:xfrm>
            <a:off x="6013485" y="5517233"/>
            <a:ext cx="1679585" cy="11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ction Button: Back or Previous 15">
            <a:hlinkClick r:id="" action="ppaction://hlinkshowjump?jump=previousslide" highlightClick="1"/>
          </p:cNvPr>
          <p:cNvSpPr/>
          <p:nvPr/>
        </p:nvSpPr>
        <p:spPr>
          <a:xfrm>
            <a:off x="6588224" y="625594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172400" y="6255946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Action Button: Home 17">
            <a:hlinkClick r:id="rId13" action="ppaction://hlinksldjump" highlightClick="1"/>
          </p:cNvPr>
          <p:cNvSpPr/>
          <p:nvPr/>
        </p:nvSpPr>
        <p:spPr>
          <a:xfrm>
            <a:off x="7380312" y="6253305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213752449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0856 L -0.43958 -0.211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45 0.01365 L -0.44722 0.569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02104 L -0.46997 -0.209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0.00046 L -0.45417 -0.23034 " pathEditMode="relative" ptsTypes="AA">
                                      <p:cBhvr>
                                        <p:cTn id="18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6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Растения</a:t>
            </a:r>
            <a:endParaRPr lang="bg-BG" sz="60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4354"/>
            <a:ext cx="3528392" cy="561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168374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Кислород</a:t>
            </a:r>
            <a:endParaRPr lang="bg-BG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64227" y="2375303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Въглероден диоксид</a:t>
            </a:r>
            <a:endParaRPr lang="bg-BG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91532" y="326453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Слънчева енергия</a:t>
            </a:r>
            <a:endParaRPr lang="bg-BG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91532" y="42210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Минерални соли</a:t>
            </a:r>
            <a:endParaRPr lang="bg-BG" sz="2400" b="1" dirty="0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6396574" y="6239953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7980750" y="6239953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Action Button: Home 10">
            <a:hlinkClick r:id="rId3" action="ppaction://hlinksldjump" highlightClick="1"/>
          </p:cNvPr>
          <p:cNvSpPr/>
          <p:nvPr/>
        </p:nvSpPr>
        <p:spPr>
          <a:xfrm>
            <a:off x="7188662" y="6237312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451738224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05 0.01689 L -0.38194 0.2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82 0.02104 L -0.4125 0.31475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62 0.00116 L -0.41372 -0.219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61 -0.00208 L -0.41372 0.27059 " pathEditMode="fixed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bg1"/>
                </a:solidFill>
              </a:rPr>
              <a:t>Съдържание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2000" dirty="0" smtClean="0">
                <a:hlinkClick r:id="rId2" action="ppaction://hlinksldjump"/>
              </a:rPr>
              <a:t>Живите организми</a:t>
            </a:r>
          </a:p>
          <a:p>
            <a:r>
              <a:rPr lang="bg-BG" sz="2000" dirty="0" smtClean="0">
                <a:hlinkClick r:id="rId2" action="ppaction://hlinksldjump"/>
              </a:rPr>
              <a:t>Движение</a:t>
            </a:r>
            <a:endParaRPr lang="bg-BG" sz="2000" dirty="0" smtClean="0"/>
          </a:p>
          <a:p>
            <a:r>
              <a:rPr lang="bg-BG" sz="2000" dirty="0" smtClean="0">
                <a:hlinkClick r:id="rId3" action="ppaction://hlinksldjump"/>
              </a:rPr>
              <a:t>Движение на гъби и растения</a:t>
            </a:r>
            <a:endParaRPr lang="bg-BG" sz="2000" dirty="0" smtClean="0"/>
          </a:p>
          <a:p>
            <a:r>
              <a:rPr lang="bg-BG" sz="2000" dirty="0" smtClean="0">
                <a:hlinkClick r:id="rId4" action="ppaction://hlinksldjump"/>
              </a:rPr>
              <a:t>Слънчоглед</a:t>
            </a:r>
            <a:endParaRPr lang="bg-BG" sz="2000" dirty="0" smtClean="0"/>
          </a:p>
          <a:p>
            <a:r>
              <a:rPr lang="bg-BG" sz="2000" dirty="0" smtClean="0">
                <a:hlinkClick r:id="rId5" action="ppaction://hlinksldjump"/>
              </a:rPr>
              <a:t>Мимоза</a:t>
            </a:r>
            <a:endParaRPr lang="en-US" sz="2000" dirty="0" smtClean="0"/>
          </a:p>
          <a:p>
            <a:r>
              <a:rPr lang="bg-BG" sz="2000" dirty="0" smtClean="0">
                <a:hlinkClick r:id="rId6" action="ppaction://hlinksldjump"/>
              </a:rPr>
              <a:t>Насекомоядни растения</a:t>
            </a:r>
            <a:endParaRPr lang="bg-BG" sz="2000" dirty="0" smtClean="0"/>
          </a:p>
          <a:p>
            <a:r>
              <a:rPr lang="bg-BG" sz="2000" dirty="0" smtClean="0">
                <a:hlinkClick r:id="rId7" action="ppaction://hlinksldjump"/>
              </a:rPr>
              <a:t>Движение на човека</a:t>
            </a:r>
            <a:endParaRPr lang="bg-BG" sz="2000" dirty="0" smtClean="0"/>
          </a:p>
          <a:p>
            <a:r>
              <a:rPr lang="bg-BG" sz="2000" dirty="0" smtClean="0">
                <a:hlinkClick r:id="rId8" action="ppaction://hlinksldjump"/>
              </a:rPr>
              <a:t>Хранене</a:t>
            </a:r>
            <a:endParaRPr lang="bg-BG" sz="2000" dirty="0" smtClean="0"/>
          </a:p>
          <a:p>
            <a:r>
              <a:rPr lang="bg-BG" sz="2000" dirty="0" smtClean="0">
                <a:hlinkClick r:id="rId9" action="ppaction://hlinksldjump"/>
              </a:rPr>
              <a:t>Хранене на растенията</a:t>
            </a:r>
            <a:endParaRPr lang="bg-BG" sz="2000" dirty="0" smtClean="0"/>
          </a:p>
          <a:p>
            <a:r>
              <a:rPr lang="bg-BG" sz="2000" dirty="0" smtClean="0">
                <a:hlinkClick r:id="rId10" action="ppaction://hlinksldjump"/>
              </a:rPr>
              <a:t>Хранене на гъбите</a:t>
            </a:r>
            <a:endParaRPr lang="bg-BG" sz="2000" dirty="0" smtClean="0"/>
          </a:p>
          <a:p>
            <a:r>
              <a:rPr lang="bg-BG" sz="2000" dirty="0" smtClean="0">
                <a:hlinkClick r:id="rId11" action="ppaction://hlinksldjump"/>
              </a:rPr>
              <a:t>Хранене на животните</a:t>
            </a:r>
            <a:endParaRPr lang="bg-BG" sz="2000" dirty="0" smtClean="0"/>
          </a:p>
          <a:p>
            <a:r>
              <a:rPr lang="bg-BG" sz="2000" dirty="0" smtClean="0">
                <a:hlinkClick r:id="rId12" action="ppaction://hlinksldjump"/>
              </a:rPr>
              <a:t>Задачи</a:t>
            </a:r>
            <a:endParaRPr lang="bg-BG" sz="2000" dirty="0" smtClean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6559724" y="614364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143900" y="6143644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Action Button: Home 6">
            <a:hlinkClick r:id="rId13" action="ppaction://hlinksldjump" highlightClick="1"/>
          </p:cNvPr>
          <p:cNvSpPr/>
          <p:nvPr/>
        </p:nvSpPr>
        <p:spPr>
          <a:xfrm>
            <a:off x="7351812" y="6141003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986837265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3251086"/>
            <a:ext cx="4032448" cy="36069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Гъбите, растенията, животните и човека са живи организми. Всички те се нуждаят от въздух, вода,храна. Независимо от това между тях има и различия, свързани с техния начин на движение и хранене</a:t>
            </a:r>
            <a:endParaRPr lang="bg-BG" sz="24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6815140" y="6380152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399316" y="6380152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607228" y="6377511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TextBox 7"/>
          <p:cNvSpPr txBox="1"/>
          <p:nvPr/>
        </p:nvSpPr>
        <p:spPr>
          <a:xfrm>
            <a:off x="1857356" y="428604"/>
            <a:ext cx="5072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3839677324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43182"/>
            <a:ext cx="4211960" cy="3384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241" y="2500306"/>
            <a:ext cx="4743759" cy="354072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Живите организми се различават по начина си на движение. Растенията и гъбите са почти неподвижни. Те движат само отделни части от тялото си</a:t>
            </a:r>
            <a:endParaRPr lang="bg-BG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6697153" y="6340600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281329" y="6340600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7489241" y="6337959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685090822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836" y="2671177"/>
            <a:ext cx="7524328" cy="382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116632"/>
            <a:ext cx="7571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Типичен пример в това отношение е слънчогледът. Той завърта цвета си по посока на слънчевото греене в така през целия ден следва движението на Слънцето.</a:t>
            </a:r>
            <a:endParaRPr lang="bg-BG" sz="32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6670576" y="6319159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254752" y="6319159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7462664" y="6316518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035203099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636912"/>
            <a:ext cx="5324475" cy="32861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Подобни движения извършват и насекомоядните растения. Когато в тях попадне насекомо, те бързо затварят листата си и го изяждат.</a:t>
            </a:r>
            <a:endParaRPr lang="bg-BG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6471154" y="6239953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055330" y="6239953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Action Button: Home 8">
            <a:hlinkClick r:id="rId3" action="ppaction://hlinksldjump" highlightClick="1"/>
          </p:cNvPr>
          <p:cNvSpPr/>
          <p:nvPr/>
        </p:nvSpPr>
        <p:spPr>
          <a:xfrm>
            <a:off x="7263242" y="6237312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783139397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714620"/>
            <a:ext cx="5385210" cy="35799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442407"/>
            <a:ext cx="8892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Движения извършва и мимозата. При допир тя реагира с бързо свиване на листата и затваря цвета си. Затова и растението е известно още като срамежливата мимоза</a:t>
            </a:r>
            <a:endParaRPr lang="bg-BG" sz="32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6516216" y="6239953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100392" y="6239953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7308304" y="6237312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068775483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259043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988841"/>
            <a:ext cx="2987633" cy="174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8840"/>
            <a:ext cx="266223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072697" cy="227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061" y="4097846"/>
            <a:ext cx="41922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99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разлика от растенията и гъбите животните се движат. Начинът им на придвижване е различен – едни бягат, други скачат, летят, пълзят, плуват.</a:t>
            </a:r>
            <a:endParaRPr lang="bg-BG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6596099" y="631486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180275" y="6314864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Action Button: Home 12">
            <a:hlinkClick r:id="rId7" action="ppaction://hlinksldjump" highlightClick="1"/>
          </p:cNvPr>
          <p:cNvSpPr/>
          <p:nvPr/>
        </p:nvSpPr>
        <p:spPr>
          <a:xfrm>
            <a:off x="7388187" y="6312223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784886185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928802"/>
            <a:ext cx="7704189" cy="39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6493207" y="6229629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8077383" y="6229629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7285295" y="6226988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TextBox 7"/>
          <p:cNvSpPr txBox="1"/>
          <p:nvPr/>
        </p:nvSpPr>
        <p:spPr>
          <a:xfrm>
            <a:off x="1142976" y="428604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2"/>
                </a:solidFill>
              </a:rPr>
              <a:t>Човекът също се движи. Мускулите на ръцете и краката му позволяват да извършва разнообразни движения.</a:t>
            </a:r>
            <a:endParaRPr lang="bg-BG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528710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362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Живите организми</vt:lpstr>
      <vt:lpstr>Съдържание</vt:lpstr>
      <vt:lpstr>Slide 3</vt:lpstr>
      <vt:lpstr>Slide 4</vt:lpstr>
      <vt:lpstr>Slide 5</vt:lpstr>
      <vt:lpstr>Slide 6</vt:lpstr>
      <vt:lpstr>Slide 7</vt:lpstr>
      <vt:lpstr>Slide 8</vt:lpstr>
      <vt:lpstr>Slide 9</vt:lpstr>
      <vt:lpstr>Хранене</vt:lpstr>
      <vt:lpstr>Slide 11</vt:lpstr>
      <vt:lpstr>Slide 12</vt:lpstr>
      <vt:lpstr>Slide 13</vt:lpstr>
      <vt:lpstr>С какво се хранят животните?</vt:lpstr>
      <vt:lpstr>Растения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admin</cp:lastModifiedBy>
  <cp:revision>29</cp:revision>
  <dcterms:created xsi:type="dcterms:W3CDTF">2022-12-17T07:46:54Z</dcterms:created>
  <dcterms:modified xsi:type="dcterms:W3CDTF">2023-01-15T15:16:09Z</dcterms:modified>
</cp:coreProperties>
</file>